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5"/>
  </p:notesMasterIdLst>
  <p:sldIdLst>
    <p:sldId id="258" r:id="rId2"/>
    <p:sldId id="506" r:id="rId3"/>
    <p:sldId id="509" r:id="rId4"/>
    <p:sldId id="510" r:id="rId5"/>
    <p:sldId id="507" r:id="rId6"/>
    <p:sldId id="515" r:id="rId7"/>
    <p:sldId id="516" r:id="rId8"/>
    <p:sldId id="511" r:id="rId9"/>
    <p:sldId id="513" r:id="rId10"/>
    <p:sldId id="514" r:id="rId11"/>
    <p:sldId id="512" r:id="rId12"/>
    <p:sldId id="521" r:id="rId13"/>
    <p:sldId id="517" r:id="rId14"/>
    <p:sldId id="519" r:id="rId15"/>
    <p:sldId id="518" r:id="rId16"/>
    <p:sldId id="520" r:id="rId17"/>
    <p:sldId id="522" r:id="rId18"/>
    <p:sldId id="525" r:id="rId19"/>
    <p:sldId id="526" r:id="rId20"/>
    <p:sldId id="527" r:id="rId21"/>
    <p:sldId id="523" r:id="rId22"/>
    <p:sldId id="524" r:id="rId23"/>
    <p:sldId id="528" r:id="rId24"/>
  </p:sldIdLst>
  <p:sldSz cx="9144000" cy="6858000" type="screen4x3"/>
  <p:notesSz cx="9872663" cy="6797675"/>
  <p:embeddedFontLst>
    <p:embeddedFont>
      <p:font typeface="Garamond" panose="02020404030301010803" pitchFamily="18" charset="0"/>
      <p:regular r:id="rId26"/>
      <p:bold r:id="rId27"/>
      <p: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ifKvgKj44Nr1hNrAOiqUrD7CQgu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070F"/>
    <a:srgbClr val="111793"/>
    <a:srgbClr val="005EBC"/>
    <a:srgbClr val="FFFFFF"/>
    <a:srgbClr val="0C35A8"/>
    <a:srgbClr val="0A33A6"/>
    <a:srgbClr val="FFCCCC"/>
    <a:srgbClr val="0E3EC4"/>
    <a:srgbClr val="0F40CB"/>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96" autoAdjust="0"/>
    <p:restoredTop sz="88369" autoAdjust="0"/>
  </p:normalViewPr>
  <p:slideViewPr>
    <p:cSldViewPr snapToGrid="0">
      <p:cViewPr varScale="1">
        <p:scale>
          <a:sx n="85" d="100"/>
          <a:sy n="85" d="100"/>
        </p:scale>
        <p:origin x="72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47" Type="http://customschemas.google.com/relationships/presentationmetadata" Target="metadata"/><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236913" y="509588"/>
            <a:ext cx="3398837" cy="2549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87267" y="3228896"/>
            <a:ext cx="7898130" cy="3058954"/>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236913" y="509588"/>
            <a:ext cx="3398837" cy="2549525"/>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364542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20BFF-FDD8-AE70-8D3F-9BD35F6C803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61759-A683-829D-CB82-54069F6C866D}"/>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9C539BF6-E60F-672C-983C-F5D771770FF6}"/>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165887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27E0B-2B0B-33B1-519E-91F245BBEA8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E2CEFF9-A6F4-CA51-E74A-D28FB9EE61E1}"/>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522F1F58-C4B4-B8F0-0E45-285643AE9116}"/>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215343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57177-151B-1199-7796-3F0B7B63470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895DBAA-AC45-AC3C-3FAA-502CCA8AC930}"/>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F9F0F82A-A80E-2DE2-5443-AC72F00A28A4}"/>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983500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FCFF3-5D93-8D39-1ED8-D885480F518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C09F7C0-81F0-33EF-B076-00AA4EF53A33}"/>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A684CB54-09A9-A452-A556-6C9A0672D82C}"/>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56812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825BD-487A-8A97-19BC-6EB35346F75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A7E872D-FD16-C8AD-82E2-99CE70CD4ABD}"/>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E18E14B9-6FCA-5A10-609A-3074956C77C8}"/>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8315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F761A-EAE4-567B-FBD2-F9BD0E2D7EB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1429A24-3DBC-32DE-1EC5-D06F89B22F41}"/>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F906548C-39D2-6909-F2EA-9C1DF7B41C24}"/>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839243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89972-2EF3-F5A0-8DDA-74044C7494B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098E11B-A7B6-3853-31F2-AD3C70BD3F0E}"/>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C1DFEB5F-4210-CAF0-718E-E81412DE0EBF}"/>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481449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7AE34-19C0-945E-AA15-3767C234F6A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F818FF7-4BBE-1C1C-E573-562EC965DC1F}"/>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3187E57E-BB3B-2574-7F71-B9DD4BA0E243}"/>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4326302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EA980-94D6-44D2-022B-C5105B9BFF0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DADC40B-6C1E-E460-251F-F71769142FD6}"/>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616DB3B8-ECA4-2B1A-F80C-F4D2A301E5CF}"/>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439863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F5504-63F5-855A-1C60-C0BF0ABC10C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23D71A7-DE34-E52A-DBB4-29E589EC9197}"/>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7332210C-083E-3061-AA84-9308392773F5}"/>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430230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7A534-9B28-8F78-7AD9-62AA13274E0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1219CCB-5352-CED7-3F19-A49E7EEFB2A3}"/>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2A0316BD-F719-A303-2672-A7EA6974EE2A}"/>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653835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643A4-119A-1B36-21C0-C09E51CCACF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2B244DF-C912-B274-520E-5773CAAF82EC}"/>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7D94F389-35D5-1212-AE6B-1B8E9BD0E9FA}"/>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612421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AE91-438F-C996-A6A8-5233A3BEFEB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081270F-DC77-CA21-8A0B-4E017E302A86}"/>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F7F817E3-31E9-8C48-A4C3-9F779C884A7A}"/>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3462077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0C9E3-D54B-9D40-8E71-E8D4658C97A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F977487-8D67-17A8-9FA2-6B6FD6FCE298}"/>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D0FB864F-F397-E6B5-CDEC-736B2AE7BB36}"/>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3037032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73F91-F043-5FD9-A650-95C5C1EECE6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A405AB9-4542-9D2F-392E-BCCF54E06239}"/>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735EF4D4-D88F-7E26-03A8-0DEFA86D7AD9}"/>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300503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6ABE6-ECD0-AA82-F7EB-E035B82BF0C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BB20425-8376-8FB5-4B6C-DB62C1505F99}"/>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871580C5-8BBE-4904-75AF-AEC6997FE7B7}"/>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817834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DD33D-6345-1CA2-8B4F-C3A23DFD038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97E2D79-5C2C-D84F-EFF0-5712274B9343}"/>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7A22FEB9-B949-A6EC-8F61-09792D4813C0}"/>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817202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3CEDA-7AA6-ACB2-030D-A2ADE09B68B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8E30703-5106-D21E-7ADF-89828D5C59C8}"/>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DF056767-71D2-0AE9-34DD-5B4AA31243BB}"/>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57981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D92D9-2CFA-16F7-8907-8234A79E617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A58708-D5B8-D1FA-2845-4D10A79123EC}"/>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E4FE2C3F-24F2-C0F2-4E30-6A0FE2389A88}"/>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649610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887B9-6291-4F71-E4E8-E55939CE683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E579D07-F42D-582F-5EDF-691BE16D89CF}"/>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3D20AA77-1137-2C16-ADFD-57A98C7F2681}"/>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19798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BB288-B47A-BBD9-8ABD-7F9D2CB5D6B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EA83583-6845-3FD3-6B58-82ADB9C265BF}"/>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10CEE044-6B51-196D-ACB1-6B916F3AF10A}"/>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456869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B0563-839C-66FD-2405-FF0062D5F70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74FE2E2-F8DA-8317-C69E-95E9CAB31A82}"/>
              </a:ext>
            </a:extLst>
          </p:cNvPr>
          <p:cNvSpPr>
            <a:spLocks noGrp="1" noRot="1" noChangeAspect="1"/>
          </p:cNvSpPr>
          <p:nvPr>
            <p:ph type="sldImg"/>
          </p:nvPr>
        </p:nvSpPr>
        <p:spPr>
          <a:xfrm>
            <a:off x="3236913" y="509588"/>
            <a:ext cx="3398837" cy="2549525"/>
          </a:xfrm>
        </p:spPr>
      </p:sp>
      <p:sp>
        <p:nvSpPr>
          <p:cNvPr id="3" name="Segnaposto note 2">
            <a:extLst>
              <a:ext uri="{FF2B5EF4-FFF2-40B4-BE49-F238E27FC236}">
                <a16:creationId xmlns:a16="http://schemas.microsoft.com/office/drawing/2014/main" id="{9E55C641-1FBC-F76A-E7E1-7CB625036B0F}"/>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312897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3887391" y="987426"/>
            <a:ext cx="4629150" cy="4873625"/>
          </a:xfrm>
          <a:prstGeom prst="rect">
            <a:avLst/>
          </a:prstGeom>
          <a:noFill/>
          <a:ln>
            <a:noFill/>
          </a:ln>
        </p:spPr>
      </p:sp>
      <p:sp>
        <p:nvSpPr>
          <p:cNvPr id="64" name="Google Shape;64;p21"/>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alphaModFix amt="36000"/>
            <a:lum/>
          </a:blip>
          <a:srcRect/>
          <a:stretch>
            <a:fillRect/>
          </a:stretch>
        </a:blip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www.normattiva.it/uri-res/N2Ls?urn:nir:stato:decreto.legislativo:2004-01-22;42" TargetMode="External"/><Relationship Id="rId4" Type="http://schemas.openxmlformats.org/officeDocument/2006/relationships/hyperlink" Target="https://www.normattiva.it/uri-res/N2Ls?urn:nir:stato:decreto.legislativo:2004-01-22;42~art10-com1"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www.bosettiegatti.eu/info/norme/statali/2023_0036.htm#014"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1" name="Google Shape;88;p1"/>
          <p:cNvSpPr txBox="1"/>
          <p:nvPr/>
        </p:nvSpPr>
        <p:spPr>
          <a:xfrm>
            <a:off x="1933675" y="4365824"/>
            <a:ext cx="5904146" cy="707886"/>
          </a:xfrm>
          <a:prstGeom prst="rect">
            <a:avLst/>
          </a:prstGeom>
          <a:noFill/>
          <a:ln>
            <a:noFill/>
          </a:ln>
        </p:spPr>
        <p:txBody>
          <a:bodyPr spcFirstLastPara="1" wrap="square" lIns="54000" tIns="0" rIns="0" bIns="0" anchor="t" anchorCtr="0">
            <a:spAutoFit/>
          </a:bodyPr>
          <a:lstStyle/>
          <a:p>
            <a:pPr marL="0" marR="0" lvl="0" indent="0" algn="ctr" rtl="0">
              <a:spcBef>
                <a:spcPts val="0"/>
              </a:spcBef>
              <a:spcAft>
                <a:spcPts val="0"/>
              </a:spcAft>
              <a:buNone/>
            </a:pPr>
            <a:endParaRPr lang="it-IT" sz="1800" b="1" cap="small" dirty="0">
              <a:solidFill>
                <a:srgbClr val="2D489D"/>
              </a:solidFill>
              <a:latin typeface="Garamond" panose="02020404030301010803" pitchFamily="18" charset="0"/>
              <a:ea typeface="Tahoma"/>
              <a:cs typeface="Tahoma"/>
              <a:sym typeface="Tahoma"/>
            </a:endParaRPr>
          </a:p>
          <a:p>
            <a:pPr marL="0" marR="0" lvl="0" indent="0" algn="ctr" rtl="0">
              <a:spcBef>
                <a:spcPts val="0"/>
              </a:spcBef>
              <a:spcAft>
                <a:spcPts val="0"/>
              </a:spcAft>
              <a:buNone/>
            </a:pPr>
            <a:r>
              <a:rPr lang="it-IT" b="1" cap="small" dirty="0">
                <a:solidFill>
                  <a:srgbClr val="AD070F"/>
                </a:solidFill>
                <a:latin typeface="Garamond" panose="02020404030301010803" pitchFamily="18" charset="0"/>
                <a:ea typeface="Tahoma"/>
                <a:cs typeface="Tahoma"/>
                <a:sym typeface="Tahoma"/>
              </a:rPr>
              <a:t>Arch. Cristina Collettini</a:t>
            </a:r>
          </a:p>
          <a:p>
            <a:pPr marL="0" marR="0" lvl="0" indent="0" algn="ctr" rtl="0">
              <a:spcBef>
                <a:spcPts val="0"/>
              </a:spcBef>
              <a:spcAft>
                <a:spcPts val="0"/>
              </a:spcAft>
              <a:buNone/>
            </a:pPr>
            <a:r>
              <a:rPr lang="it-IT" b="1" cap="small" dirty="0">
                <a:solidFill>
                  <a:srgbClr val="AD070F"/>
                </a:solidFill>
                <a:latin typeface="Garamond" panose="02020404030301010803" pitchFamily="18" charset="0"/>
                <a:ea typeface="Tahoma"/>
                <a:cs typeface="Tahoma"/>
                <a:sym typeface="Tahoma"/>
              </a:rPr>
              <a:t>Soprintendente ABAP per le province di L’Aquila e Teramo</a:t>
            </a:r>
          </a:p>
        </p:txBody>
      </p:sp>
      <p:sp>
        <p:nvSpPr>
          <p:cNvPr id="12" name="Google Shape;88;p1"/>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3" name="Text Box 2">
            <a:extLst>
              <a:ext uri="{FF2B5EF4-FFF2-40B4-BE49-F238E27FC236}">
                <a16:creationId xmlns:a16="http://schemas.microsoft.com/office/drawing/2014/main" id="{43B6713A-147D-16E4-705B-E7B5E829BABD}"/>
              </a:ext>
            </a:extLst>
          </p:cNvPr>
          <p:cNvSpPr txBox="1">
            <a:spLocks noChangeArrowheads="1"/>
          </p:cNvSpPr>
          <p:nvPr/>
        </p:nvSpPr>
        <p:spPr bwMode="auto">
          <a:xfrm>
            <a:off x="1242073" y="846936"/>
            <a:ext cx="7287350"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8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b="1" cap="small" dirty="0">
                <a:latin typeface="Garamond" panose="02020404030301010803" pitchFamily="18" charset="0"/>
                <a:ea typeface="Tahoma"/>
                <a:cs typeface="Tahoma"/>
              </a:rPr>
              <a:t>ANCE L’AQUILA</a:t>
            </a: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8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err="1">
                <a:latin typeface="Garamond" panose="02020404030301010803" pitchFamily="18" charset="0"/>
                <a:ea typeface="Tahoma"/>
                <a:cs typeface="Tahoma"/>
              </a:rPr>
              <a:t>Giornata</a:t>
            </a:r>
            <a:r>
              <a:rPr lang="en-GB" altLang="it-IT" sz="1800" i="1" dirty="0">
                <a:latin typeface="Garamond" panose="02020404030301010803" pitchFamily="18" charset="0"/>
                <a:ea typeface="Tahoma"/>
                <a:cs typeface="Tahoma"/>
              </a:rPr>
              <a:t> di aggiornamento</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a:latin typeface="Garamond" panose="02020404030301010803" pitchFamily="18" charset="0"/>
                <a:ea typeface="Tahoma"/>
                <a:cs typeface="Tahoma"/>
              </a:rPr>
              <a:t> </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a:latin typeface="Garamond" panose="02020404030301010803" pitchFamily="18" charset="0"/>
                <a:ea typeface="Tahoma"/>
                <a:cs typeface="Tahoma"/>
              </a:rPr>
              <a:t>GLI APPALTI PUBBLICI DOPO IL CORRETTIVO</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600" dirty="0">
                <a:latin typeface="Garamond" panose="02020404030301010803" pitchFamily="18" charset="0"/>
                <a:ea typeface="Tahoma"/>
                <a:cs typeface="Tahoma"/>
              </a:rPr>
              <a:t>L’Aquila, 13 Maggio 2025</a:t>
            </a: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4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400" b="1" cap="small" dirty="0">
              <a:latin typeface="Garamond" panose="02020404030301010803" pitchFamily="18" charset="0"/>
              <a:ea typeface="Tahoma"/>
              <a:cs typeface="Tahoma"/>
            </a:endParaRPr>
          </a:p>
        </p:txBody>
      </p:sp>
      <p:sp>
        <p:nvSpPr>
          <p:cNvPr id="14" name="Text Box 2">
            <a:extLst>
              <a:ext uri="{FF2B5EF4-FFF2-40B4-BE49-F238E27FC236}">
                <a16:creationId xmlns:a16="http://schemas.microsoft.com/office/drawing/2014/main" id="{2895083D-BC83-3644-165D-0BBF264947DA}"/>
              </a:ext>
            </a:extLst>
          </p:cNvPr>
          <p:cNvSpPr txBox="1">
            <a:spLocks noChangeArrowheads="1"/>
          </p:cNvSpPr>
          <p:nvPr/>
        </p:nvSpPr>
        <p:spPr bwMode="auto">
          <a:xfrm>
            <a:off x="2082800" y="3110799"/>
            <a:ext cx="545592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L’impatto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del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sulle</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Soprintendenze</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capoluogo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di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Regione</a:t>
            </a:r>
            <a:endPar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Tree>
    <p:extLst>
      <p:ext uri="{BB962C8B-B14F-4D97-AF65-F5344CB8AC3E}">
        <p14:creationId xmlns:p14="http://schemas.microsoft.com/office/powerpoint/2010/main" val="144520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E8AB8-42F2-A108-D8F1-7703CAEE3A83}"/>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4C7B4BAA-8043-F467-3921-EFB0A1E23C9D}"/>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0C9D18D7-A3F7-5385-B9E7-EE1E11593F8A}"/>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9CF6BAA7-B99E-2F8C-454F-8A1B2C91A67C}"/>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75A191DA-4EFD-8290-E93C-C5C0B0429A71}"/>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E7D1BC17-EC44-B573-D120-D8886D560CEA}"/>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3418F01A-26A8-E6D9-5FA6-E21488FA684A}"/>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6" name="Text Box 2">
            <a:extLst>
              <a:ext uri="{FF2B5EF4-FFF2-40B4-BE49-F238E27FC236}">
                <a16:creationId xmlns:a16="http://schemas.microsoft.com/office/drawing/2014/main" id="{E69FA7CE-FEBA-9790-1CE1-D38070D9CAFA}"/>
              </a:ext>
            </a:extLst>
          </p:cNvPr>
          <p:cNvSpPr txBox="1">
            <a:spLocks noChangeArrowheads="1"/>
          </p:cNvSpPr>
          <p:nvPr/>
        </p:nvSpPr>
        <p:spPr bwMode="auto">
          <a:xfrm>
            <a:off x="700770" y="286349"/>
            <a:ext cx="8019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rgbClr val="C00000"/>
                </a:solidFill>
                <a:latin typeface="Garamond" pitchFamily="18" charset="0"/>
              </a:rPr>
              <a:t>Art. 63 comma 4 del </a:t>
            </a:r>
            <a:r>
              <a:rPr lang="en-GB" altLang="it-IT" sz="2200" b="1" i="1" dirty="0" err="1">
                <a:solidFill>
                  <a:srgbClr val="C00000"/>
                </a:solidFill>
                <a:latin typeface="Garamond" pitchFamily="18" charset="0"/>
              </a:rPr>
              <a:t>D.Lgs</a:t>
            </a:r>
            <a:r>
              <a:rPr lang="en-GB" altLang="it-IT" sz="2200" b="1" i="1" dirty="0">
                <a:solidFill>
                  <a:srgbClr val="C00000"/>
                </a:solidFill>
                <a:latin typeface="Garamond" pitchFamily="18" charset="0"/>
              </a:rPr>
              <a:t>. 36/2023</a:t>
            </a:r>
          </a:p>
        </p:txBody>
      </p:sp>
      <p:sp>
        <p:nvSpPr>
          <p:cNvPr id="21" name="Text Box 2">
            <a:extLst>
              <a:ext uri="{FF2B5EF4-FFF2-40B4-BE49-F238E27FC236}">
                <a16:creationId xmlns:a16="http://schemas.microsoft.com/office/drawing/2014/main" id="{2F0F1E68-C2A3-D6BD-B2E6-F3F2E9DEF030}"/>
              </a:ext>
            </a:extLst>
          </p:cNvPr>
          <p:cNvSpPr txBox="1">
            <a:spLocks noChangeArrowheads="1"/>
          </p:cNvSpPr>
          <p:nvPr/>
        </p:nvSpPr>
        <p:spPr bwMode="auto">
          <a:xfrm>
            <a:off x="1071475" y="1233536"/>
            <a:ext cx="7455446"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300"/>
              </a:spcBef>
              <a:buNone/>
            </a:pPr>
            <a:r>
              <a:rPr lang="it-IT" sz="1800" b="1" dirty="0">
                <a:solidFill>
                  <a:srgbClr val="002060"/>
                </a:solidFill>
                <a:latin typeface="Garamond" pitchFamily="18" charset="0"/>
              </a:rPr>
              <a:t>Sono iscritti di diritto nell’elenco di cui al comma 1 :</a:t>
            </a:r>
          </a:p>
          <a:p>
            <a:pPr algn="just">
              <a:spcBef>
                <a:spcPts val="300"/>
              </a:spcBef>
              <a:buNone/>
            </a:pPr>
            <a:endParaRPr lang="it-IT" sz="1800" b="1" dirty="0">
              <a:solidFill>
                <a:srgbClr val="002060"/>
              </a:solidFill>
              <a:latin typeface="Garamond" pitchFamily="18" charset="0"/>
            </a:endParaRPr>
          </a:p>
          <a:p>
            <a:pPr marL="285750" indent="-285750" algn="just">
              <a:spcBef>
                <a:spcPts val="300"/>
              </a:spcBef>
              <a:buFontTx/>
              <a:buChar char="-"/>
            </a:pPr>
            <a:r>
              <a:rPr lang="it-IT" sz="1800" b="1" dirty="0">
                <a:solidFill>
                  <a:srgbClr val="002060"/>
                </a:solidFill>
                <a:latin typeface="Garamond" pitchFamily="18" charset="0"/>
              </a:rPr>
              <a:t>il Ministero delle infrastrutture e dei trasporti, compresi i Provveditorati interregionali per le opere pubbliche</a:t>
            </a:r>
          </a:p>
          <a:p>
            <a:pPr marL="285750" indent="-285750" algn="just">
              <a:spcBef>
                <a:spcPts val="300"/>
              </a:spcBef>
              <a:buFontTx/>
              <a:buChar char="-"/>
            </a:pPr>
            <a:r>
              <a:rPr lang="it-IT" sz="1800" b="1" dirty="0">
                <a:solidFill>
                  <a:srgbClr val="002060"/>
                </a:solidFill>
                <a:latin typeface="Garamond" pitchFamily="18" charset="0"/>
              </a:rPr>
              <a:t>Consip S.p.a.</a:t>
            </a:r>
          </a:p>
          <a:p>
            <a:pPr marL="285750" indent="-285750" algn="just">
              <a:spcBef>
                <a:spcPts val="300"/>
              </a:spcBef>
              <a:buFontTx/>
              <a:buChar char="-"/>
            </a:pPr>
            <a:r>
              <a:rPr lang="it-IT" sz="1800" b="1" dirty="0">
                <a:solidFill>
                  <a:srgbClr val="002060"/>
                </a:solidFill>
                <a:latin typeface="Garamond" pitchFamily="18" charset="0"/>
              </a:rPr>
              <a:t>Invitalia - Agenzia nazionale per l'attrazione degli investimenti e lo sviluppo d'impresa S.p.a.</a:t>
            </a:r>
          </a:p>
          <a:p>
            <a:pPr marL="285750" indent="-285750" algn="just">
              <a:spcBef>
                <a:spcPts val="300"/>
              </a:spcBef>
              <a:buFontTx/>
              <a:buChar char="-"/>
            </a:pPr>
            <a:r>
              <a:rPr lang="it-IT" sz="1800" b="1" dirty="0">
                <a:solidFill>
                  <a:srgbClr val="002060"/>
                </a:solidFill>
                <a:latin typeface="Garamond" pitchFamily="18" charset="0"/>
              </a:rPr>
              <a:t>Difesa servizi S.p.A.</a:t>
            </a:r>
          </a:p>
          <a:p>
            <a:pPr marL="285750" indent="-285750" algn="just">
              <a:spcBef>
                <a:spcPts val="300"/>
              </a:spcBef>
              <a:buFontTx/>
              <a:buChar char="-"/>
            </a:pPr>
            <a:r>
              <a:rPr lang="it-IT" sz="1800" b="1" dirty="0">
                <a:solidFill>
                  <a:srgbClr val="002060"/>
                </a:solidFill>
                <a:latin typeface="Garamond" pitchFamily="18" charset="0"/>
              </a:rPr>
              <a:t>L’Agenzia del demanio</a:t>
            </a:r>
          </a:p>
          <a:p>
            <a:pPr marL="285750" indent="-285750" algn="just">
              <a:spcBef>
                <a:spcPts val="300"/>
              </a:spcBef>
              <a:buFontTx/>
              <a:buChar char="-"/>
            </a:pPr>
            <a:r>
              <a:rPr lang="it-IT" sz="1800" b="1" dirty="0">
                <a:solidFill>
                  <a:srgbClr val="002060"/>
                </a:solidFill>
                <a:latin typeface="Garamond" pitchFamily="18" charset="0"/>
              </a:rPr>
              <a:t>i soggetti aggregatori di cui all’articolo 9 del decreto-legge 24 aprile 2014, n. 66</a:t>
            </a:r>
          </a:p>
          <a:p>
            <a:pPr marL="285750" indent="-285750" algn="just">
              <a:spcBef>
                <a:spcPts val="300"/>
              </a:spcBef>
              <a:buFontTx/>
              <a:buChar char="-"/>
            </a:pPr>
            <a:r>
              <a:rPr lang="it-IT" sz="1800" b="1" dirty="0">
                <a:solidFill>
                  <a:srgbClr val="002060"/>
                </a:solidFill>
                <a:latin typeface="Garamond" pitchFamily="18" charset="0"/>
              </a:rPr>
              <a:t>Sport e salute S.p.a.</a:t>
            </a:r>
          </a:p>
          <a:p>
            <a:pPr marL="285750" indent="-285750" algn="just">
              <a:spcBef>
                <a:spcPts val="300"/>
              </a:spcBef>
              <a:buFontTx/>
              <a:buChar char="-"/>
            </a:pPr>
            <a:r>
              <a:rPr lang="it-IT" sz="1800" b="1" i="1" dirty="0">
                <a:solidFill>
                  <a:srgbClr val="AD070F"/>
                </a:solidFill>
                <a:latin typeface="Garamond" pitchFamily="18" charset="0"/>
              </a:rPr>
              <a:t>e le Soprintendenze Archeologia, belle arti e paesaggio con competenza sul territorio capoluogo di regione </a:t>
            </a:r>
          </a:p>
          <a:p>
            <a:pPr marL="285750" indent="-285750" algn="just">
              <a:spcBef>
                <a:spcPts val="300"/>
              </a:spcBef>
              <a:buFontTx/>
              <a:buChar char="-"/>
            </a:pPr>
            <a:endParaRPr lang="it-IT" sz="1800" b="1" i="1" dirty="0">
              <a:solidFill>
                <a:srgbClr val="002060"/>
              </a:solidFill>
              <a:latin typeface="Garamond" pitchFamily="18" charset="0"/>
            </a:endParaRPr>
          </a:p>
        </p:txBody>
      </p:sp>
    </p:spTree>
    <p:extLst>
      <p:ext uri="{BB962C8B-B14F-4D97-AF65-F5344CB8AC3E}">
        <p14:creationId xmlns:p14="http://schemas.microsoft.com/office/powerpoint/2010/main" val="144404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25E93-277E-133D-9735-5996A8298A9B}"/>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DAB59AEA-BF64-770E-E07A-73F31F14304C}"/>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0034DD57-6A24-920C-C672-3C6ADD529EE2}"/>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26DFD63F-D27D-01C0-15B3-1E08AC7008C5}"/>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73134BBD-ABFB-9AD8-F50C-2FB55915CAC5}"/>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E8DEA4E7-2367-88D4-A28B-C2E927CF9F91}"/>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95D02426-9C64-794B-6CFF-0F77A7899A5E}"/>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4" name="Text Box 2">
            <a:extLst>
              <a:ext uri="{FF2B5EF4-FFF2-40B4-BE49-F238E27FC236}">
                <a16:creationId xmlns:a16="http://schemas.microsoft.com/office/drawing/2014/main" id="{4E794F73-20DE-760E-E710-6E837ED63D9C}"/>
              </a:ext>
            </a:extLst>
          </p:cNvPr>
          <p:cNvSpPr txBox="1">
            <a:spLocks noChangeArrowheads="1"/>
          </p:cNvSpPr>
          <p:nvPr/>
        </p:nvSpPr>
        <p:spPr bwMode="auto">
          <a:xfrm>
            <a:off x="1452666" y="231689"/>
            <a:ext cx="606448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RUP e </a:t>
            </a:r>
            <a:r>
              <a:rPr lang="en-GB" altLang="it-IT" sz="2200" b="1" i="1" dirty="0" err="1">
                <a:solidFill>
                  <a:schemeClr val="accent6">
                    <a:lumMod val="50000"/>
                  </a:schemeClr>
                </a:solidFill>
                <a:latin typeface="Garamond" pitchFamily="18" charset="0"/>
              </a:rPr>
              <a:t>RdP</a:t>
            </a:r>
            <a:r>
              <a:rPr lang="en-GB" altLang="it-IT" sz="2200" b="1" i="1" dirty="0">
                <a:solidFill>
                  <a:schemeClr val="accent6">
                    <a:lumMod val="50000"/>
                  </a:schemeClr>
                </a:solidFill>
                <a:latin typeface="Garamond" pitchFamily="18" charset="0"/>
              </a:rPr>
              <a:t> di </a:t>
            </a:r>
            <a:r>
              <a:rPr lang="en-GB" altLang="it-IT" sz="2200" b="1" i="1" dirty="0" err="1">
                <a:solidFill>
                  <a:schemeClr val="accent6">
                    <a:lumMod val="50000"/>
                  </a:schemeClr>
                </a:solidFill>
                <a:latin typeface="Garamond" pitchFamily="18" charset="0"/>
              </a:rPr>
              <a:t>fase</a:t>
            </a:r>
            <a:r>
              <a:rPr lang="en-GB" altLang="it-IT" sz="2200" b="1" i="1" dirty="0">
                <a:solidFill>
                  <a:schemeClr val="accent6">
                    <a:lumMod val="50000"/>
                  </a:schemeClr>
                </a:solidFill>
                <a:latin typeface="Garamond" pitchFamily="18" charset="0"/>
              </a:rPr>
              <a:t>: art. 15 del </a:t>
            </a:r>
            <a:r>
              <a:rPr lang="en-GB" altLang="it-IT" sz="2200" b="1" i="1" dirty="0" err="1">
                <a:solidFill>
                  <a:schemeClr val="accent6">
                    <a:lumMod val="50000"/>
                  </a:schemeClr>
                </a:solidFill>
                <a:latin typeface="Garamond" pitchFamily="18" charset="0"/>
              </a:rPr>
              <a:t>D.Lgs</a:t>
            </a:r>
            <a:r>
              <a:rPr lang="en-GB" altLang="it-IT" sz="2200" b="1" i="1" dirty="0">
                <a:solidFill>
                  <a:schemeClr val="accent6">
                    <a:lumMod val="50000"/>
                  </a:schemeClr>
                </a:solidFill>
                <a:latin typeface="Garamond" pitchFamily="18" charset="0"/>
              </a:rPr>
              <a:t>. 36/2023</a:t>
            </a:r>
          </a:p>
        </p:txBody>
      </p:sp>
      <p:sp>
        <p:nvSpPr>
          <p:cNvPr id="15" name="Text Box 2">
            <a:extLst>
              <a:ext uri="{FF2B5EF4-FFF2-40B4-BE49-F238E27FC236}">
                <a16:creationId xmlns:a16="http://schemas.microsoft.com/office/drawing/2014/main" id="{57DDFEB8-F32D-A366-E8A4-0E8606A4F53D}"/>
              </a:ext>
            </a:extLst>
          </p:cNvPr>
          <p:cNvSpPr txBox="1">
            <a:spLocks noChangeArrowheads="1"/>
          </p:cNvSpPr>
          <p:nvPr/>
        </p:nvSpPr>
        <p:spPr bwMode="auto">
          <a:xfrm>
            <a:off x="731269" y="959598"/>
            <a:ext cx="8260332" cy="3096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dirty="0">
                <a:solidFill>
                  <a:srgbClr val="002060"/>
                </a:solidFill>
                <a:latin typeface="Garamond" pitchFamily="18" charset="0"/>
              </a:rPr>
              <a:t>1. Nel primo atto di avvio dell’intervento pubblico … le stazioni appaltanti e gli enti concedenti nominano …. un responsabile unico del progetto (RUP) per le fasi di programmazione, progettazione, affidamento e per l’esecuzione di ciascuna procedura soggetta al codice.</a:t>
            </a:r>
          </a:p>
          <a:p>
            <a:pPr algn="just">
              <a:buNone/>
            </a:pPr>
            <a:r>
              <a:rPr lang="it-IT" sz="1600" b="1" dirty="0">
                <a:solidFill>
                  <a:srgbClr val="002060"/>
                </a:solidFill>
                <a:latin typeface="Garamond" pitchFamily="18" charset="0"/>
              </a:rPr>
              <a:t>2. Le stazioni appaltanti e gli enti concedenti nominano il RUP tra i dipendenti assunti anche a tempo determinato della stazione appaltante o dell'ente concedente, preferibilmente in servizio presso l'unità organizzativa titolare del potere di spesa, in possesso dei requisiti di cui all’allegato I.2 e di competenze professionali adeguate in relazione ai compiti al medesimo affidati, nel rispetto dell'inquadramento contrattuale e delle relative mansioni. …... </a:t>
            </a:r>
            <a:r>
              <a:rPr lang="it-IT" sz="1600" b="1" i="1" dirty="0">
                <a:solidFill>
                  <a:srgbClr val="AD070F"/>
                </a:solidFill>
                <a:latin typeface="Garamond" pitchFamily="18" charset="0"/>
              </a:rPr>
              <a:t>Resta in ogni caso ferma la possibilità per le stazioni appaltanti, in caso di accertata carenza nel proprio organico di personale in possesso dei requisiti di cui all’allegato I.2., di nominare il RUP tra i dipendenti di altre amministrazioni pubbliche.</a:t>
            </a:r>
          </a:p>
        </p:txBody>
      </p:sp>
      <p:sp>
        <p:nvSpPr>
          <p:cNvPr id="17" name="Text Box 2">
            <a:extLst>
              <a:ext uri="{FF2B5EF4-FFF2-40B4-BE49-F238E27FC236}">
                <a16:creationId xmlns:a16="http://schemas.microsoft.com/office/drawing/2014/main" id="{98201865-B3B4-6595-43DE-BD97C42DFF2D}"/>
              </a:ext>
            </a:extLst>
          </p:cNvPr>
          <p:cNvSpPr txBox="1">
            <a:spLocks noChangeArrowheads="1"/>
          </p:cNvSpPr>
          <p:nvPr/>
        </p:nvSpPr>
        <p:spPr bwMode="auto">
          <a:xfrm>
            <a:off x="754643" y="4702279"/>
            <a:ext cx="826033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dirty="0">
                <a:solidFill>
                  <a:srgbClr val="002060"/>
                </a:solidFill>
                <a:latin typeface="Garamond" pitchFamily="18" charset="0"/>
              </a:rPr>
              <a:t>4. Ferma restando l’unicità del RUP, le stazioni appaltanti e gli enti concedenti possono individuare modelli organizzativi, i quali prevedano la nomina di un </a:t>
            </a:r>
            <a:r>
              <a:rPr lang="it-IT" sz="1600" b="1" i="1" dirty="0">
                <a:solidFill>
                  <a:schemeClr val="accent6">
                    <a:lumMod val="75000"/>
                  </a:schemeClr>
                </a:solidFill>
                <a:latin typeface="Garamond" pitchFamily="18" charset="0"/>
              </a:rPr>
              <a:t>responsabile di procedimento</a:t>
            </a:r>
            <a:r>
              <a:rPr lang="it-IT" sz="1600" b="1" dirty="0">
                <a:solidFill>
                  <a:schemeClr val="accent6">
                    <a:lumMod val="75000"/>
                  </a:schemeClr>
                </a:solidFill>
                <a:latin typeface="Garamond" pitchFamily="18" charset="0"/>
              </a:rPr>
              <a:t> per le fasi di </a:t>
            </a:r>
            <a:r>
              <a:rPr lang="it-IT" sz="1600" b="1" u="sng" dirty="0">
                <a:solidFill>
                  <a:schemeClr val="accent6">
                    <a:lumMod val="75000"/>
                  </a:schemeClr>
                </a:solidFill>
                <a:latin typeface="Garamond" pitchFamily="18" charset="0"/>
              </a:rPr>
              <a:t>programmazione</a:t>
            </a:r>
            <a:r>
              <a:rPr lang="it-IT" sz="1600" b="1" dirty="0">
                <a:solidFill>
                  <a:schemeClr val="accent6">
                    <a:lumMod val="75000"/>
                  </a:schemeClr>
                </a:solidFill>
                <a:latin typeface="Garamond" pitchFamily="18" charset="0"/>
              </a:rPr>
              <a:t>, </a:t>
            </a:r>
            <a:r>
              <a:rPr lang="it-IT" sz="1600" b="1" u="sng" dirty="0">
                <a:solidFill>
                  <a:schemeClr val="accent6">
                    <a:lumMod val="75000"/>
                  </a:schemeClr>
                </a:solidFill>
                <a:latin typeface="Garamond" pitchFamily="18" charset="0"/>
              </a:rPr>
              <a:t>progettazione</a:t>
            </a:r>
            <a:r>
              <a:rPr lang="it-IT" sz="1600" b="1" dirty="0">
                <a:solidFill>
                  <a:schemeClr val="accent6">
                    <a:lumMod val="75000"/>
                  </a:schemeClr>
                </a:solidFill>
                <a:latin typeface="Garamond" pitchFamily="18" charset="0"/>
              </a:rPr>
              <a:t> ed </a:t>
            </a:r>
            <a:r>
              <a:rPr lang="it-IT" sz="1600" b="1" u="sng" dirty="0">
                <a:solidFill>
                  <a:schemeClr val="accent6">
                    <a:lumMod val="75000"/>
                  </a:schemeClr>
                </a:solidFill>
                <a:latin typeface="Garamond" pitchFamily="18" charset="0"/>
              </a:rPr>
              <a:t>esecuzione</a:t>
            </a:r>
            <a:r>
              <a:rPr lang="it-IT" sz="1600" b="1" dirty="0">
                <a:solidFill>
                  <a:schemeClr val="accent6">
                    <a:lumMod val="75000"/>
                  </a:schemeClr>
                </a:solidFill>
                <a:latin typeface="Garamond" pitchFamily="18" charset="0"/>
              </a:rPr>
              <a:t> </a:t>
            </a:r>
            <a:r>
              <a:rPr lang="it-IT" sz="1600" b="1" dirty="0">
                <a:solidFill>
                  <a:srgbClr val="002060"/>
                </a:solidFill>
                <a:latin typeface="Garamond" pitchFamily="18" charset="0"/>
              </a:rPr>
              <a:t>e un </a:t>
            </a:r>
            <a:r>
              <a:rPr lang="it-IT" sz="1600" b="1" i="1" dirty="0">
                <a:solidFill>
                  <a:schemeClr val="accent6">
                    <a:lumMod val="75000"/>
                  </a:schemeClr>
                </a:solidFill>
                <a:latin typeface="Garamond" pitchFamily="18" charset="0"/>
              </a:rPr>
              <a:t>responsabile di procedimento </a:t>
            </a:r>
            <a:r>
              <a:rPr lang="it-IT" sz="1600" b="1" dirty="0">
                <a:solidFill>
                  <a:schemeClr val="accent6">
                    <a:lumMod val="75000"/>
                  </a:schemeClr>
                </a:solidFill>
                <a:latin typeface="Garamond" pitchFamily="18" charset="0"/>
              </a:rPr>
              <a:t>per la fase di </a:t>
            </a:r>
            <a:r>
              <a:rPr lang="it-IT" sz="1600" b="1" u="sng" dirty="0">
                <a:solidFill>
                  <a:schemeClr val="accent6">
                    <a:lumMod val="75000"/>
                  </a:schemeClr>
                </a:solidFill>
                <a:latin typeface="Garamond" pitchFamily="18" charset="0"/>
              </a:rPr>
              <a:t>affidamento</a:t>
            </a:r>
            <a:r>
              <a:rPr lang="it-IT" sz="1600" b="1" dirty="0">
                <a:solidFill>
                  <a:srgbClr val="002060"/>
                </a:solidFill>
                <a:latin typeface="Garamond" pitchFamily="18" charset="0"/>
              </a:rPr>
              <a:t>. Le relative responsabilità sono ripartite in base ai compiti svolti in ciascuna fase, ferme restando le funzioni di supervisione, indirizzo e coordinamento del RUP.</a:t>
            </a:r>
          </a:p>
        </p:txBody>
      </p:sp>
    </p:spTree>
    <p:extLst>
      <p:ext uri="{BB962C8B-B14F-4D97-AF65-F5344CB8AC3E}">
        <p14:creationId xmlns:p14="http://schemas.microsoft.com/office/powerpoint/2010/main" val="77862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p:cTn id="21" dur="500" fill="hold"/>
                                        <p:tgtEl>
                                          <p:spTgt spid="17"/>
                                        </p:tgtEl>
                                        <p:attrNameLst>
                                          <p:attrName>ppt_w</p:attrName>
                                        </p:attrNameLst>
                                      </p:cBhvr>
                                      <p:tavLst>
                                        <p:tav tm="0">
                                          <p:val>
                                            <p:fltVal val="0"/>
                                          </p:val>
                                        </p:tav>
                                        <p:tav tm="100000">
                                          <p:val>
                                            <p:strVal val="#ppt_w"/>
                                          </p:val>
                                        </p:tav>
                                      </p:tavLst>
                                    </p:anim>
                                    <p:anim calcmode="lin" valueType="num">
                                      <p:cBhvr>
                                        <p:cTn id="22" dur="500" fill="hold"/>
                                        <p:tgtEl>
                                          <p:spTgt spid="17"/>
                                        </p:tgtEl>
                                        <p:attrNameLst>
                                          <p:attrName>ppt_h</p:attrName>
                                        </p:attrNameLst>
                                      </p:cBhvr>
                                      <p:tavLst>
                                        <p:tav tm="0">
                                          <p:val>
                                            <p:fltVal val="0"/>
                                          </p:val>
                                        </p:tav>
                                        <p:tav tm="100000">
                                          <p:val>
                                            <p:strVal val="#ppt_h"/>
                                          </p:val>
                                        </p:tav>
                                      </p:tavLst>
                                    </p:anim>
                                    <p:animEffect transition="in" filter="fade">
                                      <p:cBhvr>
                                        <p:cTn id="2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A18DF-5DB7-00DF-FAE9-C07091389319}"/>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4CFD6BDE-E5BD-E363-5D18-7336AC90DF15}"/>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285CCB40-757F-279A-6C5A-84BE81E5F60C}"/>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D468BCC4-D99D-A89F-AF10-15660856DB71}"/>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DEE899AE-0352-A9C1-2F7A-91085E66000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638C547A-C565-920E-D663-7CF49DC2C0B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66512615-3B20-B993-0C19-E7E97F6E463E}"/>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8" name="Text Box 2">
            <a:extLst>
              <a:ext uri="{FF2B5EF4-FFF2-40B4-BE49-F238E27FC236}">
                <a16:creationId xmlns:a16="http://schemas.microsoft.com/office/drawing/2014/main" id="{52907A31-253C-AF61-B933-0278DF73425F}"/>
              </a:ext>
            </a:extLst>
          </p:cNvPr>
          <p:cNvSpPr txBox="1">
            <a:spLocks noChangeArrowheads="1"/>
          </p:cNvSpPr>
          <p:nvPr/>
        </p:nvSpPr>
        <p:spPr bwMode="auto">
          <a:xfrm>
            <a:off x="1264606" y="1436432"/>
            <a:ext cx="7009873"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dirty="0">
                <a:solidFill>
                  <a:srgbClr val="002060"/>
                </a:solidFill>
                <a:latin typeface="Garamond" pitchFamily="18" charset="0"/>
              </a:rPr>
              <a:t>A decorrere dal 1° gennaio 2025, le stazioni appaltanti e gli enti concedenti adottano metodi e strumenti di gestione informativa digitale delle costruzioni per la progettazione e la realizzazione di opere di nuova costruzione e per gli interventi su costruzioni esistenti con stima del costo presunto dei lavori di importo superiore a </a:t>
            </a:r>
            <a:r>
              <a:rPr lang="it-IT" sz="1800" b="1" i="1" dirty="0">
                <a:solidFill>
                  <a:srgbClr val="AD070F"/>
                </a:solidFill>
                <a:latin typeface="Garamond" pitchFamily="18" charset="0"/>
              </a:rPr>
              <a:t>2 </a:t>
            </a:r>
            <a:r>
              <a:rPr lang="it-IT" sz="1800" b="1" dirty="0">
                <a:solidFill>
                  <a:srgbClr val="002060"/>
                </a:solidFill>
                <a:latin typeface="Garamond" pitchFamily="18" charset="0"/>
              </a:rPr>
              <a:t> milioni di euro </a:t>
            </a:r>
            <a:r>
              <a:rPr lang="it-IT" sz="1800" b="1" i="1" dirty="0">
                <a:solidFill>
                  <a:srgbClr val="AD070F"/>
                </a:solidFill>
                <a:latin typeface="Garamond" pitchFamily="18" charset="0"/>
              </a:rPr>
              <a:t>ovvero alla soglia dell’articolo 14, comma 1, lettera a), in caso di interventi su edifici di cui all'</a:t>
            </a:r>
            <a:r>
              <a:rPr lang="it-IT" sz="1800" b="1" i="1" dirty="0">
                <a:solidFill>
                  <a:srgbClr val="AD070F"/>
                </a:solidFill>
                <a:latin typeface="Garamond" pitchFamily="18" charset="0"/>
                <a:hlinkClick r:id="rId4">
                  <a:extLst>
                    <a:ext uri="{A12FA001-AC4F-418D-AE19-62706E023703}">
                      <ahyp:hlinkClr xmlns:ahyp="http://schemas.microsoft.com/office/drawing/2018/hyperlinkcolor" val="tx"/>
                    </a:ext>
                  </a:extLst>
                </a:hlinkClick>
              </a:rPr>
              <a:t>articolo 10, comma 1, del codice dei beni culturali</a:t>
            </a:r>
            <a:r>
              <a:rPr lang="it-IT" sz="1800" b="1" i="1" dirty="0">
                <a:solidFill>
                  <a:srgbClr val="AD070F"/>
                </a:solidFill>
                <a:latin typeface="Garamond" pitchFamily="18" charset="0"/>
              </a:rPr>
              <a:t>, di cui al </a:t>
            </a:r>
            <a:r>
              <a:rPr lang="it-IT" sz="1800" b="1" i="1" dirty="0">
                <a:solidFill>
                  <a:srgbClr val="AD070F"/>
                </a:solidFill>
                <a:latin typeface="Garamond" pitchFamily="18" charset="0"/>
                <a:hlinkClick r:id="rId5">
                  <a:extLst>
                    <a:ext uri="{A12FA001-AC4F-418D-AE19-62706E023703}">
                      <ahyp:hlinkClr xmlns:ahyp="http://schemas.microsoft.com/office/drawing/2018/hyperlinkcolor" val="tx"/>
                    </a:ext>
                  </a:extLst>
                </a:hlinkClick>
              </a:rPr>
              <a:t>decreto legislativo 22 gennaio 2004, n. 42</a:t>
            </a:r>
            <a:r>
              <a:rPr lang="it-IT" sz="1800" b="1" i="1" dirty="0">
                <a:solidFill>
                  <a:srgbClr val="AD070F"/>
                </a:solidFill>
                <a:latin typeface="Garamond" pitchFamily="18" charset="0"/>
              </a:rPr>
              <a:t>.</a:t>
            </a:r>
          </a:p>
          <a:p>
            <a:pPr algn="just">
              <a:buNone/>
            </a:pPr>
            <a:endParaRPr lang="it-IT" sz="1800" b="1" i="1" dirty="0">
              <a:solidFill>
                <a:srgbClr val="AD070F"/>
              </a:solidFill>
              <a:latin typeface="Garamond" pitchFamily="18" charset="0"/>
            </a:endParaRPr>
          </a:p>
          <a:p>
            <a:pPr algn="just">
              <a:buNone/>
            </a:pPr>
            <a:r>
              <a:rPr lang="it-IT" sz="1800" b="1" dirty="0">
                <a:solidFill>
                  <a:srgbClr val="002060"/>
                </a:solidFill>
                <a:latin typeface="Garamond" pitchFamily="18" charset="0"/>
              </a:rPr>
              <a:t>La disposizione di cui al primo periodo non si applica agli interventi di ordinaria e straordinaria manutenzione, a meno che essi non riguardino opere precedentemente eseguite con </a:t>
            </a:r>
            <a:r>
              <a:rPr lang="it-IT" sz="1800" b="1" i="1" dirty="0">
                <a:solidFill>
                  <a:srgbClr val="AD070F"/>
                </a:solidFill>
                <a:latin typeface="Garamond" pitchFamily="18" charset="0"/>
              </a:rPr>
              <a:t>l’adozione</a:t>
            </a:r>
            <a:r>
              <a:rPr lang="it-IT" sz="1800" b="1" dirty="0">
                <a:solidFill>
                  <a:srgbClr val="002060"/>
                </a:solidFill>
                <a:latin typeface="Garamond" pitchFamily="18" charset="0"/>
              </a:rPr>
              <a:t> (uso) dei suddetti metodi e strumenti di gestione informativa digitale.</a:t>
            </a:r>
          </a:p>
        </p:txBody>
      </p:sp>
      <p:sp>
        <p:nvSpPr>
          <p:cNvPr id="11" name="Text Box 2">
            <a:extLst>
              <a:ext uri="{FF2B5EF4-FFF2-40B4-BE49-F238E27FC236}">
                <a16:creationId xmlns:a16="http://schemas.microsoft.com/office/drawing/2014/main" id="{EABAF2F7-0881-BEA2-E96D-C3010CFCE04B}"/>
              </a:ext>
            </a:extLst>
          </p:cNvPr>
          <p:cNvSpPr txBox="1">
            <a:spLocks noChangeArrowheads="1"/>
          </p:cNvSpPr>
          <p:nvPr/>
        </p:nvSpPr>
        <p:spPr bwMode="auto">
          <a:xfrm>
            <a:off x="852692" y="231689"/>
            <a:ext cx="736568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GESTIONE INFORMATIVA DIGITALE: ART. 43</a:t>
            </a:r>
          </a:p>
        </p:txBody>
      </p:sp>
    </p:spTree>
    <p:extLst>
      <p:ext uri="{BB962C8B-B14F-4D97-AF65-F5344CB8AC3E}">
        <p14:creationId xmlns:p14="http://schemas.microsoft.com/office/powerpoint/2010/main" val="69296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E66F8-C137-E965-2EE9-6301F9E8154F}"/>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54C67F0E-FFF6-02ED-1213-B19E978239F1}"/>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0EEE4BC5-97A4-7182-C1E4-C1047E73A2F0}"/>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14EF3A6E-A550-F9F8-04CD-B26D529CB4B1}"/>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B9BD2268-398F-7E9B-282A-FFE744E258D0}"/>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0CC6033F-7444-2765-53DE-3755E41D5026}"/>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FF76E795-5BA1-2506-8901-56E71F09AF87}"/>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4" name="Text Box 2">
            <a:extLst>
              <a:ext uri="{FF2B5EF4-FFF2-40B4-BE49-F238E27FC236}">
                <a16:creationId xmlns:a16="http://schemas.microsoft.com/office/drawing/2014/main" id="{696F0E35-C478-747C-2A8C-5DFA654A4112}"/>
              </a:ext>
            </a:extLst>
          </p:cNvPr>
          <p:cNvSpPr txBox="1">
            <a:spLocks noChangeArrowheads="1"/>
          </p:cNvSpPr>
          <p:nvPr/>
        </p:nvSpPr>
        <p:spPr bwMode="auto">
          <a:xfrm>
            <a:off x="852692" y="231689"/>
            <a:ext cx="736568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APPALTI SOTTO SOGLIA: ART. 49 principio di </a:t>
            </a:r>
            <a:r>
              <a:rPr lang="en-GB" altLang="it-IT" sz="2200" b="1" i="1" dirty="0" err="1">
                <a:solidFill>
                  <a:schemeClr val="accent6">
                    <a:lumMod val="50000"/>
                  </a:schemeClr>
                </a:solidFill>
                <a:latin typeface="Garamond" pitchFamily="18" charset="0"/>
              </a:rPr>
              <a:t>rotazione</a:t>
            </a:r>
            <a:endParaRPr lang="en-GB" altLang="it-IT" sz="2200" b="1" i="1" dirty="0">
              <a:solidFill>
                <a:schemeClr val="accent6">
                  <a:lumMod val="50000"/>
                </a:schemeClr>
              </a:solidFill>
              <a:latin typeface="Garamond" pitchFamily="18" charset="0"/>
            </a:endParaRPr>
          </a:p>
        </p:txBody>
      </p:sp>
      <p:sp>
        <p:nvSpPr>
          <p:cNvPr id="15" name="Text Box 2">
            <a:extLst>
              <a:ext uri="{FF2B5EF4-FFF2-40B4-BE49-F238E27FC236}">
                <a16:creationId xmlns:a16="http://schemas.microsoft.com/office/drawing/2014/main" id="{4B617E21-29D7-32F5-74F7-B611A4CBB474}"/>
              </a:ext>
            </a:extLst>
          </p:cNvPr>
          <p:cNvSpPr txBox="1">
            <a:spLocks noChangeArrowheads="1"/>
          </p:cNvSpPr>
          <p:nvPr/>
        </p:nvSpPr>
        <p:spPr bwMode="auto">
          <a:xfrm>
            <a:off x="731269" y="925935"/>
            <a:ext cx="8109801"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dirty="0">
                <a:solidFill>
                  <a:srgbClr val="002060"/>
                </a:solidFill>
                <a:latin typeface="Garamond" pitchFamily="18" charset="0"/>
              </a:rPr>
              <a:t>1. Gli affidamenti di cui alla presente Parte avvengono nel rispetto del </a:t>
            </a:r>
            <a:r>
              <a:rPr lang="it-IT" sz="1800" b="1" dirty="0">
                <a:solidFill>
                  <a:schemeClr val="accent6">
                    <a:lumMod val="50000"/>
                  </a:schemeClr>
                </a:solidFill>
                <a:latin typeface="Garamond" pitchFamily="18" charset="0"/>
              </a:rPr>
              <a:t>principio di rotazione</a:t>
            </a:r>
            <a:r>
              <a:rPr lang="it-IT" sz="1800" b="1" dirty="0">
                <a:solidFill>
                  <a:srgbClr val="002060"/>
                </a:solidFill>
                <a:latin typeface="Garamond" pitchFamily="18" charset="0"/>
              </a:rPr>
              <a:t>.</a:t>
            </a:r>
          </a:p>
          <a:p>
            <a:pPr algn="just">
              <a:buNone/>
            </a:pPr>
            <a:endParaRPr lang="it-IT" sz="1800" b="1" dirty="0">
              <a:solidFill>
                <a:srgbClr val="002060"/>
              </a:solidFill>
              <a:latin typeface="Garamond" pitchFamily="18" charset="0"/>
            </a:endParaRPr>
          </a:p>
          <a:p>
            <a:pPr algn="just">
              <a:buNone/>
            </a:pPr>
            <a:r>
              <a:rPr lang="it-IT" sz="1800" b="1" dirty="0">
                <a:solidFill>
                  <a:srgbClr val="002060"/>
                </a:solidFill>
                <a:latin typeface="Garamond" pitchFamily="18" charset="0"/>
              </a:rPr>
              <a:t>2. In applicazione del principio di rotazione è vietato l’affidamento o l’aggiudicazione di un appalto al contraente uscente nei casi in cui due consecutivi affidamenti abbiano a oggetto una commessa rientrante nello stesso settore merceologico, oppure nella stessa categoria di opere, oppure nello stesso settore di servizi.</a:t>
            </a:r>
          </a:p>
          <a:p>
            <a:pPr algn="just">
              <a:buNone/>
            </a:pPr>
            <a:endParaRPr lang="it-IT" sz="1800" b="1" dirty="0">
              <a:solidFill>
                <a:srgbClr val="002060"/>
              </a:solidFill>
              <a:latin typeface="Garamond" pitchFamily="18" charset="0"/>
            </a:endParaRPr>
          </a:p>
          <a:p>
            <a:pPr algn="just">
              <a:buNone/>
            </a:pPr>
            <a:r>
              <a:rPr lang="it-IT" sz="1800" b="1" dirty="0">
                <a:solidFill>
                  <a:srgbClr val="002060"/>
                </a:solidFill>
                <a:latin typeface="Garamond" pitchFamily="18" charset="0"/>
              </a:rPr>
              <a:t>3. La stazione appaltante può ripartire gli affidamenti in </a:t>
            </a:r>
            <a:r>
              <a:rPr lang="it-IT" sz="1800" b="1" dirty="0">
                <a:solidFill>
                  <a:schemeClr val="accent6">
                    <a:lumMod val="75000"/>
                  </a:schemeClr>
                </a:solidFill>
                <a:latin typeface="Garamond" pitchFamily="18" charset="0"/>
              </a:rPr>
              <a:t>fasce in base al valore economico</a:t>
            </a:r>
            <a:r>
              <a:rPr lang="it-IT" sz="1800" b="1" dirty="0">
                <a:solidFill>
                  <a:srgbClr val="002060"/>
                </a:solidFill>
                <a:latin typeface="Garamond" pitchFamily="18" charset="0"/>
              </a:rPr>
              <a:t>. In tale caso il divieto di affidamento o di aggiudicazione si applica con riferimento a ciascuna fascia, fatto salvo quanto previsto dai commi 4, 5 e 6.</a:t>
            </a:r>
          </a:p>
          <a:p>
            <a:pPr algn="just">
              <a:buNone/>
            </a:pPr>
            <a:r>
              <a:rPr lang="it-IT" sz="1800" b="1" dirty="0">
                <a:solidFill>
                  <a:srgbClr val="002060"/>
                </a:solidFill>
                <a:latin typeface="Garamond" pitchFamily="18" charset="0"/>
              </a:rPr>
              <a:t>4. In casi motivati, con riferimento alla struttura del mercato e alla effettiva assenza di alternative, (nonché di accurata) </a:t>
            </a:r>
            <a:r>
              <a:rPr lang="it-IT" sz="1800" b="1" i="1" dirty="0">
                <a:solidFill>
                  <a:srgbClr val="AD070F"/>
                </a:solidFill>
                <a:latin typeface="Garamond" pitchFamily="18" charset="0"/>
              </a:rPr>
              <a:t>previa verifica dell’accurata </a:t>
            </a:r>
            <a:r>
              <a:rPr lang="it-IT" sz="1800" b="1" dirty="0">
                <a:solidFill>
                  <a:srgbClr val="002060"/>
                </a:solidFill>
                <a:latin typeface="Garamond" pitchFamily="18" charset="0"/>
              </a:rPr>
              <a:t>esecuzione del precedente contratto nonché della qualità della prestazione resa, il contraente uscente può essere reinvitato o essere individuato quale affidatario diretto.</a:t>
            </a:r>
          </a:p>
        </p:txBody>
      </p:sp>
    </p:spTree>
    <p:extLst>
      <p:ext uri="{BB962C8B-B14F-4D97-AF65-F5344CB8AC3E}">
        <p14:creationId xmlns:p14="http://schemas.microsoft.com/office/powerpoint/2010/main" val="300629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04ADF-1BC4-5AC0-54DD-4E7434281972}"/>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98FDDDF4-F739-5593-2090-E74AD21045B0}"/>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B572A4C6-FE92-B3A4-3F5A-91073D794E1E}"/>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D806EDC2-7C22-831B-7F22-290870F2D4F5}"/>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FAA5F97C-4536-DDFE-E9FD-3F42F81F3E8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999E71D9-C5C1-D6B6-3953-B2FB9699FB7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134CEA5B-FAEA-43F2-71A7-5610B56453A6}"/>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4" name="Text Box 2">
            <a:extLst>
              <a:ext uri="{FF2B5EF4-FFF2-40B4-BE49-F238E27FC236}">
                <a16:creationId xmlns:a16="http://schemas.microsoft.com/office/drawing/2014/main" id="{C8115D3B-EC87-72FB-9C49-0794511CE2D0}"/>
              </a:ext>
            </a:extLst>
          </p:cNvPr>
          <p:cNvSpPr txBox="1">
            <a:spLocks noChangeArrowheads="1"/>
          </p:cNvSpPr>
          <p:nvPr/>
        </p:nvSpPr>
        <p:spPr bwMode="auto">
          <a:xfrm>
            <a:off x="852692" y="231689"/>
            <a:ext cx="73656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CORRISPETTIVI PROGETTAZIONE:</a:t>
            </a:r>
          </a:p>
          <a:p>
            <a:pPr algn="ctr">
              <a:spcBef>
                <a:spcPts val="0"/>
              </a:spcBef>
              <a:buFontTx/>
              <a:buNone/>
            </a:pPr>
            <a:r>
              <a:rPr lang="en-GB" altLang="it-IT" sz="2200" b="1" i="1" dirty="0">
                <a:solidFill>
                  <a:schemeClr val="accent6">
                    <a:lumMod val="50000"/>
                  </a:schemeClr>
                </a:solidFill>
                <a:latin typeface="Garamond" pitchFamily="18" charset="0"/>
              </a:rPr>
              <a:t>ART. 41 comma 15</a:t>
            </a:r>
          </a:p>
        </p:txBody>
      </p:sp>
      <p:sp>
        <p:nvSpPr>
          <p:cNvPr id="3" name="Text Box 2">
            <a:extLst>
              <a:ext uri="{FF2B5EF4-FFF2-40B4-BE49-F238E27FC236}">
                <a16:creationId xmlns:a16="http://schemas.microsoft.com/office/drawing/2014/main" id="{F1B51C4B-8723-4618-BF95-DA1468ACE215}"/>
              </a:ext>
            </a:extLst>
          </p:cNvPr>
          <p:cNvSpPr txBox="1">
            <a:spLocks noChangeArrowheads="1"/>
          </p:cNvSpPr>
          <p:nvPr/>
        </p:nvSpPr>
        <p:spPr bwMode="auto">
          <a:xfrm>
            <a:off x="852692" y="1498140"/>
            <a:ext cx="7932279" cy="380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dirty="0">
                <a:solidFill>
                  <a:srgbClr val="002060"/>
                </a:solidFill>
                <a:latin typeface="Garamond" pitchFamily="18" charset="0"/>
              </a:rPr>
              <a:t>Nell’allegato I.13 sono stabilite le </a:t>
            </a:r>
            <a:r>
              <a:rPr lang="it-IT" sz="1800" b="1" u="sng" dirty="0">
                <a:solidFill>
                  <a:srgbClr val="002060"/>
                </a:solidFill>
                <a:latin typeface="Garamond" pitchFamily="18" charset="0"/>
              </a:rPr>
              <a:t>modalità di determinazione dei corrispettivi </a:t>
            </a:r>
            <a:r>
              <a:rPr lang="it-IT" sz="1800" b="1" dirty="0">
                <a:solidFill>
                  <a:srgbClr val="002060"/>
                </a:solidFill>
                <a:latin typeface="Garamond" pitchFamily="18" charset="0"/>
              </a:rPr>
              <a:t>per le fasi progettuali </a:t>
            </a:r>
            <a:r>
              <a:rPr lang="it-IT" sz="1800" b="1" u="sng" dirty="0">
                <a:solidFill>
                  <a:srgbClr val="002060"/>
                </a:solidFill>
                <a:latin typeface="Garamond" pitchFamily="18" charset="0"/>
              </a:rPr>
              <a:t>da porre a base degli affidamenti dei servizi di ingegneria e architettura</a:t>
            </a:r>
            <a:r>
              <a:rPr lang="it-IT" sz="1800" b="1" dirty="0">
                <a:solidFill>
                  <a:srgbClr val="002060"/>
                </a:solidFill>
                <a:latin typeface="Garamond" pitchFamily="18" charset="0"/>
              </a:rPr>
              <a:t>, commisurati al livello qualitativo delle prestazioni e delle attività relative alla progettazione di fattibilità tecnica ed economica ed esecutiva di lavori, al coordinamento della sicurezza in fase di progettazione, alla direzione dei lavori, alla direzione di esecuzione, al coordinamento della sicurezza in fase di esecuzione, al collaudo, agli incarichi di supporto tecnico-amministrativo alle attività del responsabile del procedimento e del dirigente competente alla programmazione dei lavori pubblici.</a:t>
            </a:r>
          </a:p>
          <a:p>
            <a:pPr algn="just">
              <a:buNone/>
            </a:pPr>
            <a:endParaRPr lang="it-IT" sz="1800" b="1" dirty="0">
              <a:solidFill>
                <a:srgbClr val="002060"/>
              </a:solidFill>
              <a:latin typeface="Garamond" pitchFamily="18" charset="0"/>
            </a:endParaRPr>
          </a:p>
          <a:p>
            <a:pPr algn="just">
              <a:buNone/>
            </a:pPr>
            <a:r>
              <a:rPr lang="it-IT" altLang="it-IT" sz="1800" b="1" i="1" dirty="0">
                <a:solidFill>
                  <a:srgbClr val="AD070F"/>
                </a:solidFill>
                <a:latin typeface="Garamond" pitchFamily="18" charset="0"/>
              </a:rPr>
              <a:t>(I predetti corrispettivi sono utilizzati dalle stazioni appaltanti e dagli enti concedenti ai fini dell’individuazione dell’importo da porre a base di gara dell’affidamento) (ABROGATO DAL </a:t>
            </a:r>
            <a:r>
              <a:rPr lang="it-IT" altLang="it-IT" sz="1800" b="1" i="1" dirty="0" err="1">
                <a:solidFill>
                  <a:srgbClr val="AD070F"/>
                </a:solidFill>
                <a:latin typeface="Garamond" pitchFamily="18" charset="0"/>
              </a:rPr>
              <a:t>D.Lgs.</a:t>
            </a:r>
            <a:r>
              <a:rPr lang="it-IT" altLang="it-IT" sz="1800" b="1" i="1" dirty="0">
                <a:solidFill>
                  <a:srgbClr val="AD070F"/>
                </a:solidFill>
                <a:latin typeface="Garamond" pitchFamily="18" charset="0"/>
              </a:rPr>
              <a:t> 209/2024 )</a:t>
            </a:r>
            <a:endParaRPr lang="en-GB" altLang="it-IT" sz="1800" b="1" i="1" dirty="0">
              <a:solidFill>
                <a:srgbClr val="AD070F"/>
              </a:solidFill>
              <a:latin typeface="Garamond" pitchFamily="18" charset="0"/>
            </a:endParaRPr>
          </a:p>
        </p:txBody>
      </p:sp>
    </p:spTree>
    <p:extLst>
      <p:ext uri="{BB962C8B-B14F-4D97-AF65-F5344CB8AC3E}">
        <p14:creationId xmlns:p14="http://schemas.microsoft.com/office/powerpoint/2010/main" val="56420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9D8DF-2781-23F9-7560-0B192E8324BA}"/>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9C72058E-4F3F-8B7D-3F97-6E6A7E1F3C22}"/>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A316C5F0-0841-A7DA-F181-C87A2ADA7D56}"/>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50990427-2CF5-949E-5C31-AA649A983ECA}"/>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03439CA2-0C60-6E74-79E4-68E4D3C109A9}"/>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ACC2E56A-94D7-63C4-3C36-D1AB7FFA5C6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B67A8832-6D06-8D81-D5D6-F58B95780A1B}"/>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8" name="Text Box 2">
            <a:extLst>
              <a:ext uri="{FF2B5EF4-FFF2-40B4-BE49-F238E27FC236}">
                <a16:creationId xmlns:a16="http://schemas.microsoft.com/office/drawing/2014/main" id="{94D16407-F679-1B3D-4C6A-2264D80F4232}"/>
              </a:ext>
            </a:extLst>
          </p:cNvPr>
          <p:cNvSpPr txBox="1">
            <a:spLocks noChangeArrowheads="1"/>
          </p:cNvSpPr>
          <p:nvPr/>
        </p:nvSpPr>
        <p:spPr bwMode="auto">
          <a:xfrm>
            <a:off x="752774" y="1088623"/>
            <a:ext cx="8109801" cy="4967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i="1" dirty="0">
                <a:solidFill>
                  <a:srgbClr val="AD070F"/>
                </a:solidFill>
                <a:latin typeface="Garamond" pitchFamily="18" charset="0"/>
              </a:rPr>
              <a:t>15-bis. …., i corrispettivi determinati secondo le modalità dell'allegato I.13 </a:t>
            </a:r>
            <a:r>
              <a:rPr lang="it-IT" sz="1600" b="1" i="1" u="sng" dirty="0">
                <a:solidFill>
                  <a:srgbClr val="AD070F"/>
                </a:solidFill>
                <a:latin typeface="Garamond" pitchFamily="18" charset="0"/>
              </a:rPr>
              <a:t>sono utilizzati dalle stazioni appaltanti e dagli enti concedenti ai fini dell’individuazione dell’importo da porre a base di gara </a:t>
            </a:r>
            <a:r>
              <a:rPr lang="it-IT" sz="1600" b="1" i="1" dirty="0">
                <a:solidFill>
                  <a:srgbClr val="AD070F"/>
                </a:solidFill>
                <a:latin typeface="Garamond" pitchFamily="18" charset="0"/>
              </a:rPr>
              <a:t>per gli affidamenti di cui all’articolo 108, comma 2, lettera b), comprensivo dei compensi, nonché delle spese e degli oneri accessori, fissi e variabili. Le stazioni appaltanti procedono all'aggiudicazione dei predetti contratti sulla base del criterio dell’offerta economicamente più vantaggiosa individuata sulla base del miglior rapporto qualità/prezzo nel rispetto dei seguenti criteri:</a:t>
            </a:r>
          </a:p>
          <a:p>
            <a:pPr algn="just">
              <a:buNone/>
            </a:pPr>
            <a:r>
              <a:rPr lang="it-IT" sz="1600" b="1" i="1" dirty="0">
                <a:solidFill>
                  <a:srgbClr val="AD070F"/>
                </a:solidFill>
                <a:latin typeface="Garamond" pitchFamily="18" charset="0"/>
              </a:rPr>
              <a:t>a) per il 65 per cento dell’importo determinato ai sensi del primo periodo, l'elemento relativo al prezzo assume la forma di un prezzo fisso, secondo quanto previsto dall'articolo 108, comma 5;</a:t>
            </a:r>
          </a:p>
          <a:p>
            <a:pPr algn="just">
              <a:buNone/>
            </a:pPr>
            <a:r>
              <a:rPr lang="it-IT" sz="1600" b="1" i="1" dirty="0">
                <a:solidFill>
                  <a:srgbClr val="AD070F"/>
                </a:solidFill>
                <a:latin typeface="Garamond" pitchFamily="18" charset="0"/>
              </a:rPr>
              <a:t>b) il restante </a:t>
            </a:r>
            <a:r>
              <a:rPr lang="it-IT" sz="1600" b="1" i="1" u="sng" dirty="0">
                <a:solidFill>
                  <a:srgbClr val="AD070F"/>
                </a:solidFill>
                <a:latin typeface="Garamond" pitchFamily="18" charset="0"/>
              </a:rPr>
              <a:t>35 per cento dell’importo </a:t>
            </a:r>
            <a:r>
              <a:rPr lang="it-IT" sz="1600" b="1" i="1" dirty="0">
                <a:solidFill>
                  <a:srgbClr val="AD070F"/>
                </a:solidFill>
                <a:latin typeface="Garamond" pitchFamily="18" charset="0"/>
              </a:rPr>
              <a:t>da porre a base di gara può essere assoggettato a ribasso in sede di presentazione delle offerte. La stazione appaltante definisce il punteggio relativo all'offerta economica secondo i metodi di calcolo di cui all'articolo 2-bis dell'allegato I.13 e stabilisce un tetto massimo per il punteggio economico, entro il limite del 30 per cento.</a:t>
            </a:r>
          </a:p>
          <a:p>
            <a:pPr algn="just">
              <a:buNone/>
            </a:pPr>
            <a:endParaRPr lang="it-IT" sz="1600" b="1" i="1" dirty="0">
              <a:solidFill>
                <a:srgbClr val="AD070F"/>
              </a:solidFill>
              <a:latin typeface="Garamond" pitchFamily="18" charset="0"/>
            </a:endParaRPr>
          </a:p>
          <a:p>
            <a:pPr algn="just">
              <a:buNone/>
            </a:pPr>
            <a:r>
              <a:rPr lang="it-IT" sz="1600" b="1" i="1" dirty="0">
                <a:solidFill>
                  <a:srgbClr val="AD070F"/>
                </a:solidFill>
                <a:latin typeface="Garamond" pitchFamily="18" charset="0"/>
              </a:rPr>
              <a:t>15-quater. Per i contratti dei servizi di ingegneria e di architettura affidati ai sensi dell'articolo 50, comma 1, lettera b), i corrispettivi determinati secondo le modalità dell’allegato I.13 possono essere ridotti in percentuale </a:t>
            </a:r>
            <a:r>
              <a:rPr lang="it-IT" sz="1600" b="1" i="1" u="sng" dirty="0">
                <a:solidFill>
                  <a:srgbClr val="AD070F"/>
                </a:solidFill>
                <a:latin typeface="Garamond" pitchFamily="18" charset="0"/>
              </a:rPr>
              <a:t>non superiore al 20 per cento</a:t>
            </a:r>
            <a:r>
              <a:rPr lang="it-IT" sz="1600" b="1" i="1" dirty="0">
                <a:solidFill>
                  <a:srgbClr val="AD070F"/>
                </a:solidFill>
                <a:latin typeface="Garamond" pitchFamily="18" charset="0"/>
              </a:rPr>
              <a:t>.</a:t>
            </a:r>
          </a:p>
        </p:txBody>
      </p:sp>
      <p:sp>
        <p:nvSpPr>
          <p:cNvPr id="11" name="Text Box 2">
            <a:extLst>
              <a:ext uri="{FF2B5EF4-FFF2-40B4-BE49-F238E27FC236}">
                <a16:creationId xmlns:a16="http://schemas.microsoft.com/office/drawing/2014/main" id="{73CB91C4-846B-463C-80E3-CA60618CA94D}"/>
              </a:ext>
            </a:extLst>
          </p:cNvPr>
          <p:cNvSpPr txBox="1">
            <a:spLocks noChangeArrowheads="1"/>
          </p:cNvSpPr>
          <p:nvPr/>
        </p:nvSpPr>
        <p:spPr bwMode="auto">
          <a:xfrm>
            <a:off x="852692" y="231689"/>
            <a:ext cx="73656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CORRISPETTIVI PROGETTAZIONE:</a:t>
            </a:r>
          </a:p>
          <a:p>
            <a:pPr algn="ctr">
              <a:spcBef>
                <a:spcPts val="0"/>
              </a:spcBef>
              <a:buFontTx/>
              <a:buNone/>
            </a:pPr>
            <a:r>
              <a:rPr lang="en-GB" altLang="it-IT" sz="2200" b="1" i="1" dirty="0">
                <a:solidFill>
                  <a:schemeClr val="accent6">
                    <a:lumMod val="50000"/>
                  </a:schemeClr>
                </a:solidFill>
                <a:latin typeface="Garamond" pitchFamily="18" charset="0"/>
              </a:rPr>
              <a:t>ART. 41 </a:t>
            </a:r>
            <a:r>
              <a:rPr lang="en-GB" altLang="it-IT" sz="2200" b="1" i="1" dirty="0" err="1">
                <a:solidFill>
                  <a:schemeClr val="accent6">
                    <a:lumMod val="50000"/>
                  </a:schemeClr>
                </a:solidFill>
                <a:latin typeface="Garamond" pitchFamily="18" charset="0"/>
              </a:rPr>
              <a:t>commi</a:t>
            </a:r>
            <a:r>
              <a:rPr lang="en-GB" altLang="it-IT" sz="2200" b="1" i="1" dirty="0">
                <a:solidFill>
                  <a:schemeClr val="accent6">
                    <a:lumMod val="50000"/>
                  </a:schemeClr>
                </a:solidFill>
                <a:latin typeface="Garamond" pitchFamily="18" charset="0"/>
              </a:rPr>
              <a:t> 15-bis e 15-quater</a:t>
            </a:r>
          </a:p>
        </p:txBody>
      </p:sp>
    </p:spTree>
    <p:extLst>
      <p:ext uri="{BB962C8B-B14F-4D97-AF65-F5344CB8AC3E}">
        <p14:creationId xmlns:p14="http://schemas.microsoft.com/office/powerpoint/2010/main" val="424291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7E8DE-8E79-C1DC-AE9A-36ABCA923C88}"/>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F9DAD662-AB42-CAE2-09CF-BB44F425EFAB}"/>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85EA833D-7169-B430-D12B-7786785B7A24}"/>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F966F8DB-E851-7B8F-ABCD-0A5C2F9FCA74}"/>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CB9299DA-F80F-0ACD-514E-DACD866E7F20}"/>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7D3334A6-DF5F-B56D-A6C0-94E9A171F83D}"/>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B7BC6056-0933-3A26-889C-4FDE90B38AA7}"/>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8" name="Text Box 2">
            <a:extLst>
              <a:ext uri="{FF2B5EF4-FFF2-40B4-BE49-F238E27FC236}">
                <a16:creationId xmlns:a16="http://schemas.microsoft.com/office/drawing/2014/main" id="{DBCAB451-12CA-A302-C4C6-C1A3C14536C7}"/>
              </a:ext>
            </a:extLst>
          </p:cNvPr>
          <p:cNvSpPr txBox="1">
            <a:spLocks noChangeArrowheads="1"/>
          </p:cNvSpPr>
          <p:nvPr/>
        </p:nvSpPr>
        <p:spPr bwMode="auto">
          <a:xfrm>
            <a:off x="1264606" y="1638385"/>
            <a:ext cx="7009873" cy="325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i="1" dirty="0">
                <a:solidFill>
                  <a:srgbClr val="AD070F"/>
                </a:solidFill>
                <a:latin typeface="Garamond" pitchFamily="18" charset="0"/>
              </a:rPr>
              <a:t>In caso di affidamento esterno di uno o più livelli di progettazione, i contratti di progettazione stipulati dalle stazioni appaltanti ed enti concedenti prevedono in clausole espresse le </a:t>
            </a:r>
            <a:r>
              <a:rPr lang="it-IT" sz="1800" b="1" i="1" dirty="0">
                <a:solidFill>
                  <a:schemeClr val="accent6">
                    <a:lumMod val="50000"/>
                  </a:schemeClr>
                </a:solidFill>
                <a:latin typeface="Garamond" pitchFamily="18" charset="0"/>
              </a:rPr>
              <a:t>prestazioni reintegrative </a:t>
            </a:r>
            <a:r>
              <a:rPr lang="it-IT" sz="1800" b="1" i="1" dirty="0">
                <a:solidFill>
                  <a:srgbClr val="AD070F"/>
                </a:solidFill>
                <a:latin typeface="Garamond" pitchFamily="18" charset="0"/>
              </a:rPr>
              <a:t>a cui è tenuto, </a:t>
            </a:r>
            <a:r>
              <a:rPr lang="it-IT" sz="1800" b="1" i="1" dirty="0">
                <a:solidFill>
                  <a:schemeClr val="accent6">
                    <a:lumMod val="50000"/>
                  </a:schemeClr>
                </a:solidFill>
                <a:latin typeface="Garamond" pitchFamily="18" charset="0"/>
              </a:rPr>
              <a:t>a titolo transattivo</a:t>
            </a:r>
            <a:r>
              <a:rPr lang="it-IT" sz="1800" b="1" i="1" dirty="0">
                <a:solidFill>
                  <a:srgbClr val="AD070F"/>
                </a:solidFill>
                <a:latin typeface="Garamond" pitchFamily="18" charset="0"/>
              </a:rPr>
              <a:t>, il progettista per rimediare in forma specifica ad errori od omissioni nella progettazione emerse in fase esecutiva, tali da pregiudicare, in tutto o in parte, la realizzazione dell'opera o la sua futura utilizzazione.</a:t>
            </a:r>
          </a:p>
          <a:p>
            <a:pPr algn="just">
              <a:buNone/>
            </a:pPr>
            <a:endParaRPr lang="it-IT" sz="1800" b="1" i="1" dirty="0">
              <a:solidFill>
                <a:srgbClr val="AD070F"/>
              </a:solidFill>
              <a:latin typeface="Garamond" pitchFamily="18" charset="0"/>
            </a:endParaRPr>
          </a:p>
          <a:p>
            <a:pPr algn="just">
              <a:buNone/>
            </a:pPr>
            <a:r>
              <a:rPr lang="it-IT" sz="1800" b="1" i="1" dirty="0">
                <a:solidFill>
                  <a:srgbClr val="AD070F"/>
                </a:solidFill>
                <a:latin typeface="Garamond" pitchFamily="18" charset="0"/>
              </a:rPr>
              <a:t>È nullo ogni patto che escluda o limiti la responsabilità del progettista per errori o omissioni nella progettazione che pregiudichino, in tutto o in parte, la realizzazione dell’opera o la sua futura utilizzazione.</a:t>
            </a:r>
          </a:p>
        </p:txBody>
      </p:sp>
      <p:sp>
        <p:nvSpPr>
          <p:cNvPr id="11" name="Text Box 2">
            <a:extLst>
              <a:ext uri="{FF2B5EF4-FFF2-40B4-BE49-F238E27FC236}">
                <a16:creationId xmlns:a16="http://schemas.microsoft.com/office/drawing/2014/main" id="{7CB51102-31C4-0FDB-B67C-D7E028B73C03}"/>
              </a:ext>
            </a:extLst>
          </p:cNvPr>
          <p:cNvSpPr txBox="1">
            <a:spLocks noChangeArrowheads="1"/>
          </p:cNvSpPr>
          <p:nvPr/>
        </p:nvSpPr>
        <p:spPr bwMode="auto">
          <a:xfrm>
            <a:off x="852692" y="231689"/>
            <a:ext cx="73656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CORRISPETTIVI PROGETTAZIONE:</a:t>
            </a:r>
          </a:p>
          <a:p>
            <a:pPr algn="ctr">
              <a:spcBef>
                <a:spcPts val="0"/>
              </a:spcBef>
              <a:buFontTx/>
              <a:buNone/>
            </a:pPr>
            <a:r>
              <a:rPr lang="en-GB" altLang="it-IT" sz="2200" b="1" i="1" dirty="0">
                <a:solidFill>
                  <a:schemeClr val="accent6">
                    <a:lumMod val="50000"/>
                  </a:schemeClr>
                </a:solidFill>
                <a:latin typeface="Garamond" pitchFamily="18" charset="0"/>
              </a:rPr>
              <a:t>ART. 41 comma 8-bis </a:t>
            </a:r>
            <a:r>
              <a:rPr lang="en-GB" altLang="it-IT" sz="2200" b="1" i="1" dirty="0" err="1">
                <a:solidFill>
                  <a:schemeClr val="accent6">
                    <a:lumMod val="50000"/>
                  </a:schemeClr>
                </a:solidFill>
                <a:latin typeface="Garamond" pitchFamily="18" charset="0"/>
              </a:rPr>
              <a:t>clausole</a:t>
            </a:r>
            <a:r>
              <a:rPr lang="en-GB" altLang="it-IT" sz="2200" b="1" i="1" dirty="0">
                <a:solidFill>
                  <a:schemeClr val="accent6">
                    <a:lumMod val="50000"/>
                  </a:schemeClr>
                </a:solidFill>
                <a:latin typeface="Garamond" pitchFamily="18" charset="0"/>
              </a:rPr>
              <a:t> integrative</a:t>
            </a:r>
          </a:p>
        </p:txBody>
      </p:sp>
    </p:spTree>
    <p:extLst>
      <p:ext uri="{BB962C8B-B14F-4D97-AF65-F5344CB8AC3E}">
        <p14:creationId xmlns:p14="http://schemas.microsoft.com/office/powerpoint/2010/main" val="84931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4FABF-BE24-C6CD-8AD9-E68E4F4DEC17}"/>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FA50C559-F67A-0973-914A-899CCCCC3833}"/>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BA6495EF-87AB-B5A6-28E0-0C7DA7647EB7}"/>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32649870-E9B1-EB22-8790-45AD1C8FE730}"/>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AE003CF2-BAF1-785C-16B4-CB9EEEDF9DFB}"/>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F2A2C6AF-E0E6-9461-4D54-B173F9A7B976}"/>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47A4F2BD-BEAE-7EA3-EA25-923354E75E77}"/>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8" name="Text Box 2">
            <a:extLst>
              <a:ext uri="{FF2B5EF4-FFF2-40B4-BE49-F238E27FC236}">
                <a16:creationId xmlns:a16="http://schemas.microsoft.com/office/drawing/2014/main" id="{AC82F6F0-F8A0-B9EA-F34B-6836CBBAD2ED}"/>
              </a:ext>
            </a:extLst>
          </p:cNvPr>
          <p:cNvSpPr txBox="1">
            <a:spLocks noChangeArrowheads="1"/>
          </p:cNvSpPr>
          <p:nvPr/>
        </p:nvSpPr>
        <p:spPr bwMode="auto">
          <a:xfrm>
            <a:off x="779896" y="1071792"/>
            <a:ext cx="7960197"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i="1" dirty="0">
                <a:solidFill>
                  <a:srgbClr val="AD070F"/>
                </a:solidFill>
                <a:latin typeface="Garamond" pitchFamily="18" charset="0"/>
              </a:rPr>
              <a:t> </a:t>
            </a:r>
            <a:r>
              <a:rPr lang="it-IT" sz="1600" b="1" dirty="0">
                <a:solidFill>
                  <a:srgbClr val="002060"/>
                </a:solidFill>
                <a:latin typeface="Garamond" pitchFamily="18" charset="0"/>
              </a:rPr>
              <a:t>I documenti di gara …. indicano i singoli </a:t>
            </a:r>
            <a:r>
              <a:rPr lang="it-IT" sz="1600" b="1" u="sng" dirty="0">
                <a:solidFill>
                  <a:srgbClr val="002060"/>
                </a:solidFill>
                <a:latin typeface="Garamond" pitchFamily="18" charset="0"/>
              </a:rPr>
              <a:t>criteri di valutazione e la relativa ponderazione</a:t>
            </a:r>
            <a:r>
              <a:rPr lang="it-IT" sz="1600" b="1" dirty="0">
                <a:solidFill>
                  <a:srgbClr val="002060"/>
                </a:solidFill>
                <a:latin typeface="Garamond" pitchFamily="18" charset="0"/>
              </a:rPr>
              <a:t>, …... Per ciascun criterio di valutazione prescelto possono essere previsti sub-criteri e sub-pesi o sub-punteggi. Ai fini della tutela della libera concorrenza e della promozione del pluralismo degli operatori nel mercato, le procedure relative agli affidamenti di cui al Libro II, parte IV, </a:t>
            </a:r>
            <a:r>
              <a:rPr lang="it-IT" sz="1600" b="1" u="sng" dirty="0">
                <a:solidFill>
                  <a:srgbClr val="002060"/>
                </a:solidFill>
                <a:latin typeface="Garamond" pitchFamily="18" charset="0"/>
              </a:rPr>
              <a:t>possono</a:t>
            </a:r>
            <a:r>
              <a:rPr lang="it-IT" sz="1600" b="1" dirty="0">
                <a:solidFill>
                  <a:srgbClr val="002060"/>
                </a:solidFill>
                <a:latin typeface="Garamond" pitchFamily="18" charset="0"/>
              </a:rPr>
              <a:t> prevedere, nel bando di gara, nell’avviso o nell’invito, </a:t>
            </a:r>
            <a:r>
              <a:rPr lang="it-IT" sz="1600" b="1" dirty="0">
                <a:solidFill>
                  <a:schemeClr val="accent6">
                    <a:lumMod val="50000"/>
                  </a:schemeClr>
                </a:solidFill>
                <a:latin typeface="Garamond" pitchFamily="18" charset="0"/>
              </a:rPr>
              <a:t>criteri premiali </a:t>
            </a:r>
            <a:r>
              <a:rPr lang="it-IT" sz="1600" b="1" dirty="0">
                <a:solidFill>
                  <a:srgbClr val="002060"/>
                </a:solidFill>
                <a:latin typeface="Garamond" pitchFamily="18" charset="0"/>
              </a:rPr>
              <a:t>atti a favorire la partecipazione delle piccole e medie imprese nella valutazione dell’offerta e a promuovere, per le prestazioni dipendenti dal principio di prossimità per la loro efficiente gestione, l’affidamento ad operatori economici con sede operativa nell’ambito territoriale di riferimento</a:t>
            </a:r>
            <a:r>
              <a:rPr lang="it-IT" sz="1600" b="1" dirty="0">
                <a:solidFill>
                  <a:srgbClr val="AD070F"/>
                </a:solidFill>
                <a:latin typeface="Garamond" pitchFamily="18" charset="0"/>
              </a:rPr>
              <a:t>. </a:t>
            </a:r>
            <a:r>
              <a:rPr lang="it-IT" sz="1600" b="1" i="1" dirty="0">
                <a:solidFill>
                  <a:srgbClr val="AD070F"/>
                </a:solidFill>
                <a:latin typeface="Garamond" pitchFamily="18" charset="0"/>
              </a:rPr>
              <a:t>Negli appalti di forniture o negli appalti misti che contengano elementi di un appalto di fornitura, i bandi di gara, gli avvisi, gli inviti </a:t>
            </a:r>
            <a:r>
              <a:rPr lang="it-IT" sz="1600" b="1" i="1" u="sng" dirty="0">
                <a:solidFill>
                  <a:srgbClr val="AD070F"/>
                </a:solidFill>
                <a:latin typeface="Garamond" pitchFamily="18" charset="0"/>
              </a:rPr>
              <a:t>possono</a:t>
            </a:r>
            <a:r>
              <a:rPr lang="it-IT" sz="1600" b="1" i="1" dirty="0">
                <a:solidFill>
                  <a:srgbClr val="AD070F"/>
                </a:solidFill>
                <a:latin typeface="Garamond" pitchFamily="18" charset="0"/>
              </a:rPr>
              <a:t> prevedere </a:t>
            </a:r>
            <a:r>
              <a:rPr lang="it-IT" sz="1600" b="1" i="1" dirty="0">
                <a:solidFill>
                  <a:schemeClr val="accent6">
                    <a:lumMod val="50000"/>
                  </a:schemeClr>
                </a:solidFill>
                <a:latin typeface="Garamond" pitchFamily="18" charset="0"/>
              </a:rPr>
              <a:t>criteri premiali </a:t>
            </a:r>
            <a:r>
              <a:rPr lang="it-IT" sz="1600" b="1" i="1" dirty="0">
                <a:solidFill>
                  <a:srgbClr val="AD070F"/>
                </a:solidFill>
                <a:latin typeface="Garamond" pitchFamily="18" charset="0"/>
              </a:rPr>
              <a:t>atti a favorire la fornitura di prodotti da costruzione che rientrano in un sistema di scambio delle emissioni per la riduzione delle emissioni di gas a effetto serra. Le disposizioni di cui al terzo e quarto periodo </a:t>
            </a:r>
            <a:r>
              <a:rPr lang="it-IT" sz="1600" b="1" dirty="0">
                <a:solidFill>
                  <a:srgbClr val="002060"/>
                </a:solidFill>
                <a:latin typeface="Garamond" pitchFamily="18" charset="0"/>
              </a:rPr>
              <a:t>si applicano compatibilmente con il diritto dell’Unione europea e con i principi di parità di trattamento, non discriminazione, trasparenza e proporzionalità</a:t>
            </a:r>
            <a:r>
              <a:rPr lang="it-IT" sz="1600" b="1" dirty="0">
                <a:solidFill>
                  <a:srgbClr val="AD070F"/>
                </a:solidFill>
                <a:latin typeface="Garamond" pitchFamily="18" charset="0"/>
              </a:rPr>
              <a:t>. </a:t>
            </a:r>
            <a:r>
              <a:rPr lang="it-IT" sz="1600" b="1" i="1" dirty="0">
                <a:solidFill>
                  <a:srgbClr val="AD070F"/>
                </a:solidFill>
                <a:latin typeface="Garamond" pitchFamily="18" charset="0"/>
              </a:rPr>
              <a:t>Al fine di promuovere la </a:t>
            </a:r>
            <a:r>
              <a:rPr lang="it-IT" sz="1600" b="1" i="1" dirty="0">
                <a:solidFill>
                  <a:schemeClr val="accent6">
                    <a:lumMod val="50000"/>
                  </a:schemeClr>
                </a:solidFill>
                <a:latin typeface="Garamond" pitchFamily="18" charset="0"/>
              </a:rPr>
              <a:t>parità di genere</a:t>
            </a:r>
            <a:r>
              <a:rPr lang="it-IT" sz="1600" b="1" i="1" dirty="0">
                <a:solidFill>
                  <a:srgbClr val="AD070F"/>
                </a:solidFill>
                <a:latin typeface="Garamond" pitchFamily="18" charset="0"/>
              </a:rPr>
              <a:t>, le stazioni appaltanti prevedono, nei bandi di gara, negli avvisi e negli inviti, </a:t>
            </a:r>
            <a:r>
              <a:rPr lang="it-IT" sz="1600" b="1" i="1" u="sng" dirty="0">
                <a:solidFill>
                  <a:srgbClr val="AD070F"/>
                </a:solidFill>
                <a:latin typeface="Garamond" pitchFamily="18" charset="0"/>
              </a:rPr>
              <a:t>il maggior punteggio da attribuire alle imprese per l’adozione di politiche tese al raggiungimento della parità di genere</a:t>
            </a:r>
            <a:r>
              <a:rPr lang="it-IT" sz="1600" b="1" i="1" dirty="0">
                <a:solidFill>
                  <a:srgbClr val="AD070F"/>
                </a:solidFill>
                <a:latin typeface="Garamond" pitchFamily="18" charset="0"/>
              </a:rPr>
              <a:t> comprovata dal possesso della certificazione della parità di genere di cui all’articolo 46 bis del codice delle pari opportunità tra uomo e donna, di cui al decreto legislativo 11 aprile 2006, n. 198</a:t>
            </a:r>
            <a:endParaRPr lang="it-IT" sz="1600" b="1" dirty="0">
              <a:solidFill>
                <a:srgbClr val="AD070F"/>
              </a:solidFill>
              <a:latin typeface="Garamond" pitchFamily="18" charset="0"/>
            </a:endParaRPr>
          </a:p>
        </p:txBody>
      </p:sp>
      <p:sp>
        <p:nvSpPr>
          <p:cNvPr id="11" name="Text Box 2">
            <a:extLst>
              <a:ext uri="{FF2B5EF4-FFF2-40B4-BE49-F238E27FC236}">
                <a16:creationId xmlns:a16="http://schemas.microsoft.com/office/drawing/2014/main" id="{99E22667-8A10-7478-D8D6-B9AE9005A0CD}"/>
              </a:ext>
            </a:extLst>
          </p:cNvPr>
          <p:cNvSpPr txBox="1">
            <a:spLocks noChangeArrowheads="1"/>
          </p:cNvSpPr>
          <p:nvPr/>
        </p:nvSpPr>
        <p:spPr bwMode="auto">
          <a:xfrm>
            <a:off x="852692" y="231689"/>
            <a:ext cx="73656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CRITERI DI AGGIUDICAZIONE - ART. 108 comma 7:</a:t>
            </a:r>
          </a:p>
          <a:p>
            <a:pPr algn="ctr">
              <a:spcBef>
                <a:spcPts val="0"/>
              </a:spcBef>
              <a:buFontTx/>
              <a:buNone/>
            </a:pPr>
            <a:r>
              <a:rPr lang="en-GB" altLang="it-IT" sz="2200" b="1" i="1" dirty="0" err="1">
                <a:solidFill>
                  <a:schemeClr val="accent6">
                    <a:lumMod val="50000"/>
                  </a:schemeClr>
                </a:solidFill>
                <a:latin typeface="Garamond" pitchFamily="18" charset="0"/>
              </a:rPr>
              <a:t>criteri</a:t>
            </a:r>
            <a:r>
              <a:rPr lang="en-GB" altLang="it-IT" sz="2200" b="1" i="1" dirty="0">
                <a:solidFill>
                  <a:schemeClr val="accent6">
                    <a:lumMod val="50000"/>
                  </a:schemeClr>
                </a:solidFill>
                <a:latin typeface="Garamond" pitchFamily="18" charset="0"/>
              </a:rPr>
              <a:t> </a:t>
            </a:r>
            <a:r>
              <a:rPr lang="en-GB" altLang="it-IT" sz="2200" b="1" i="1" dirty="0" err="1">
                <a:solidFill>
                  <a:schemeClr val="accent6">
                    <a:lumMod val="50000"/>
                  </a:schemeClr>
                </a:solidFill>
                <a:latin typeface="Garamond" pitchFamily="18" charset="0"/>
              </a:rPr>
              <a:t>premiali</a:t>
            </a:r>
            <a:r>
              <a:rPr lang="en-GB" altLang="it-IT" sz="2200" b="1" i="1" dirty="0">
                <a:solidFill>
                  <a:schemeClr val="accent6">
                    <a:lumMod val="50000"/>
                  </a:schemeClr>
                </a:solidFill>
                <a:latin typeface="Garamond" pitchFamily="18" charset="0"/>
              </a:rPr>
              <a:t>, </a:t>
            </a:r>
            <a:r>
              <a:rPr lang="en-GB" altLang="it-IT" sz="2200" b="1" i="1" dirty="0" err="1">
                <a:solidFill>
                  <a:schemeClr val="accent6">
                    <a:lumMod val="50000"/>
                  </a:schemeClr>
                </a:solidFill>
                <a:latin typeface="Garamond" pitchFamily="18" charset="0"/>
              </a:rPr>
              <a:t>riduzione</a:t>
            </a:r>
            <a:r>
              <a:rPr lang="en-GB" altLang="it-IT" sz="2200" b="1" i="1" dirty="0">
                <a:solidFill>
                  <a:schemeClr val="accent6">
                    <a:lumMod val="50000"/>
                  </a:schemeClr>
                </a:solidFill>
                <a:latin typeface="Garamond" pitchFamily="18" charset="0"/>
              </a:rPr>
              <a:t> </a:t>
            </a:r>
            <a:r>
              <a:rPr lang="en-GB" altLang="it-IT" sz="2200" b="1" i="1" dirty="0" err="1">
                <a:solidFill>
                  <a:schemeClr val="accent6">
                    <a:lumMod val="50000"/>
                  </a:schemeClr>
                </a:solidFill>
                <a:latin typeface="Garamond" pitchFamily="18" charset="0"/>
              </a:rPr>
              <a:t>emissioni</a:t>
            </a:r>
            <a:r>
              <a:rPr lang="en-GB" altLang="it-IT" sz="2200" b="1" i="1" dirty="0">
                <a:solidFill>
                  <a:schemeClr val="accent6">
                    <a:lumMod val="50000"/>
                  </a:schemeClr>
                </a:solidFill>
                <a:latin typeface="Garamond" pitchFamily="18" charset="0"/>
              </a:rPr>
              <a:t>, </a:t>
            </a:r>
            <a:r>
              <a:rPr lang="en-GB" altLang="it-IT" sz="2200" b="1" i="1" dirty="0" err="1">
                <a:solidFill>
                  <a:schemeClr val="accent6">
                    <a:lumMod val="50000"/>
                  </a:schemeClr>
                </a:solidFill>
                <a:latin typeface="Garamond" pitchFamily="18" charset="0"/>
              </a:rPr>
              <a:t>parità</a:t>
            </a:r>
            <a:r>
              <a:rPr lang="en-GB" altLang="it-IT" sz="2200" b="1" i="1" dirty="0">
                <a:solidFill>
                  <a:schemeClr val="accent6">
                    <a:lumMod val="50000"/>
                  </a:schemeClr>
                </a:solidFill>
                <a:latin typeface="Garamond" pitchFamily="18" charset="0"/>
              </a:rPr>
              <a:t> di </a:t>
            </a:r>
            <a:r>
              <a:rPr lang="en-GB" altLang="it-IT" sz="2200" b="1" i="1" dirty="0" err="1">
                <a:solidFill>
                  <a:schemeClr val="accent6">
                    <a:lumMod val="50000"/>
                  </a:schemeClr>
                </a:solidFill>
                <a:latin typeface="Garamond" pitchFamily="18" charset="0"/>
              </a:rPr>
              <a:t>genere</a:t>
            </a:r>
            <a:endParaRPr lang="en-GB" altLang="it-IT" sz="2200" b="1" i="1" dirty="0">
              <a:solidFill>
                <a:schemeClr val="accent6">
                  <a:lumMod val="50000"/>
                </a:schemeClr>
              </a:solidFill>
              <a:latin typeface="Garamond" pitchFamily="18" charset="0"/>
            </a:endParaRPr>
          </a:p>
        </p:txBody>
      </p:sp>
    </p:spTree>
    <p:extLst>
      <p:ext uri="{BB962C8B-B14F-4D97-AF65-F5344CB8AC3E}">
        <p14:creationId xmlns:p14="http://schemas.microsoft.com/office/powerpoint/2010/main" val="102899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EC6F7-98CC-EFFE-1B79-DD913380A1C9}"/>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7CC9AD11-1163-8D3F-776C-49DC0CE47F50}"/>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D627FFDE-5603-D855-C25C-B78075E1A6F2}"/>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77DB12A1-C5E7-984D-A09D-A478604DD11D}"/>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277E4AF2-3019-4A67-803F-05FD65727D9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C8319322-5210-9475-B6D9-14D8E35D7C9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26675AFA-1A9D-BC42-1364-8010E7B8354E}"/>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1" name="Text Box 2">
            <a:extLst>
              <a:ext uri="{FF2B5EF4-FFF2-40B4-BE49-F238E27FC236}">
                <a16:creationId xmlns:a16="http://schemas.microsoft.com/office/drawing/2014/main" id="{7383EE3A-651B-A2C3-A22C-D974353D5811}"/>
              </a:ext>
            </a:extLst>
          </p:cNvPr>
          <p:cNvSpPr txBox="1">
            <a:spLocks noChangeArrowheads="1"/>
          </p:cNvSpPr>
          <p:nvPr/>
        </p:nvSpPr>
        <p:spPr bwMode="auto">
          <a:xfrm>
            <a:off x="852691" y="231689"/>
            <a:ext cx="753959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chemeClr val="accent6">
                    <a:lumMod val="50000"/>
                  </a:schemeClr>
                </a:solidFill>
                <a:latin typeface="Garamond" pitchFamily="18" charset="0"/>
              </a:rPr>
              <a:t>PRINCIPIO DI CONSERVAZIONE DELL’EQUILIBRIO CONTRATTUALE </a:t>
            </a:r>
          </a:p>
        </p:txBody>
      </p:sp>
      <p:sp>
        <p:nvSpPr>
          <p:cNvPr id="2" name="Text Box 2">
            <a:extLst>
              <a:ext uri="{FF2B5EF4-FFF2-40B4-BE49-F238E27FC236}">
                <a16:creationId xmlns:a16="http://schemas.microsoft.com/office/drawing/2014/main" id="{01189B5C-4AE1-96FC-C1F3-87A2E7D50F39}"/>
              </a:ext>
            </a:extLst>
          </p:cNvPr>
          <p:cNvSpPr txBox="1">
            <a:spLocks noChangeArrowheads="1"/>
          </p:cNvSpPr>
          <p:nvPr/>
        </p:nvSpPr>
        <p:spPr bwMode="auto">
          <a:xfrm>
            <a:off x="713374" y="1115736"/>
            <a:ext cx="8071593" cy="47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1200"/>
              </a:spcBef>
              <a:buNone/>
            </a:pPr>
            <a:r>
              <a:rPr lang="it-IT" sz="1700" b="1" dirty="0">
                <a:solidFill>
                  <a:srgbClr val="AD070F"/>
                </a:solidFill>
                <a:latin typeface="Garamond" pitchFamily="18" charset="0"/>
              </a:rPr>
              <a:t>Art. 9 </a:t>
            </a:r>
          </a:p>
          <a:p>
            <a:pPr algn="just">
              <a:spcBef>
                <a:spcPts val="1200"/>
              </a:spcBef>
              <a:buNone/>
            </a:pPr>
            <a:r>
              <a:rPr lang="it-IT" sz="1700" b="1" dirty="0">
                <a:solidFill>
                  <a:srgbClr val="002060"/>
                </a:solidFill>
                <a:latin typeface="Garamond" pitchFamily="18" charset="0"/>
              </a:rPr>
              <a:t>1. Se sopravvengono circostanze straordinarie e imprevedibili, estranee alla normale alea, all'ordinaria fluttuazione economica e al rischio di mercato e tali da alterare in maniera rilevante l'equilibrio originario del contratto, la parte svantaggiata, che non abbia volontariamente assunto il relativo rischio, ha diritto alla rinegoziazione secondo buona fede delle condizioni contrattuali. Gli oneri per la rinegoziazione sono riconosciuti all’esecutore a valere sulle somme a disposizione indicate nel quadro economico dell’intervento, alle voci </a:t>
            </a:r>
            <a:r>
              <a:rPr lang="it-IT" sz="1700" b="1" dirty="0">
                <a:solidFill>
                  <a:schemeClr val="accent6">
                    <a:lumMod val="50000"/>
                  </a:schemeClr>
                </a:solidFill>
                <a:latin typeface="Garamond" pitchFamily="18" charset="0"/>
              </a:rPr>
              <a:t>imprevisti</a:t>
            </a:r>
            <a:r>
              <a:rPr lang="it-IT" sz="1700" b="1" dirty="0">
                <a:solidFill>
                  <a:srgbClr val="002060"/>
                </a:solidFill>
                <a:latin typeface="Garamond" pitchFamily="18" charset="0"/>
              </a:rPr>
              <a:t> e </a:t>
            </a:r>
            <a:r>
              <a:rPr lang="it-IT" sz="1700" b="1" dirty="0">
                <a:solidFill>
                  <a:schemeClr val="accent6">
                    <a:lumMod val="50000"/>
                  </a:schemeClr>
                </a:solidFill>
                <a:latin typeface="Garamond" pitchFamily="18" charset="0"/>
              </a:rPr>
              <a:t>accantonamenti</a:t>
            </a:r>
            <a:r>
              <a:rPr lang="it-IT" sz="1700" b="1" dirty="0">
                <a:solidFill>
                  <a:srgbClr val="002060"/>
                </a:solidFill>
                <a:latin typeface="Garamond" pitchFamily="18" charset="0"/>
              </a:rPr>
              <a:t> e, se necessario, anche utilizzando le </a:t>
            </a:r>
            <a:r>
              <a:rPr lang="it-IT" sz="1700" b="1" dirty="0">
                <a:solidFill>
                  <a:schemeClr val="accent6">
                    <a:lumMod val="50000"/>
                  </a:schemeClr>
                </a:solidFill>
                <a:latin typeface="Garamond" pitchFamily="18" charset="0"/>
              </a:rPr>
              <a:t>economie da ribasso d’asta</a:t>
            </a:r>
            <a:r>
              <a:rPr lang="it-IT" sz="1700" b="1" dirty="0">
                <a:solidFill>
                  <a:srgbClr val="002060"/>
                </a:solidFill>
                <a:latin typeface="Garamond" pitchFamily="18" charset="0"/>
              </a:rPr>
              <a:t>.</a:t>
            </a:r>
          </a:p>
          <a:p>
            <a:pPr algn="just">
              <a:spcBef>
                <a:spcPts val="1200"/>
              </a:spcBef>
              <a:buNone/>
            </a:pPr>
            <a:r>
              <a:rPr lang="it-IT" sz="1700" b="1" dirty="0">
                <a:solidFill>
                  <a:srgbClr val="002060"/>
                </a:solidFill>
                <a:latin typeface="Garamond" pitchFamily="18" charset="0"/>
              </a:rPr>
              <a:t>2. Nell’ambito delle risorse individuate al comma 1, la rinegoziazione si limita al ripristino dell’originario equilibrio del contratto oggetto dell’affidamento, quale risultante dal bando e dal provvedimento di aggiudicazione, senza alterarne la sostanza economica.</a:t>
            </a:r>
          </a:p>
          <a:p>
            <a:pPr algn="just">
              <a:spcBef>
                <a:spcPts val="1200"/>
              </a:spcBef>
              <a:buNone/>
            </a:pPr>
            <a:r>
              <a:rPr lang="it-IT" altLang="it-IT" sz="1700" b="1" dirty="0">
                <a:solidFill>
                  <a:srgbClr val="002060"/>
                </a:solidFill>
                <a:latin typeface="Garamond" pitchFamily="18" charset="0"/>
              </a:rPr>
              <a:t>5. In applicazione del principio di conservazione dell’equilibrio contrattuale si applicano le disposizioni di cui agli articoli 60 (</a:t>
            </a:r>
            <a:r>
              <a:rPr lang="it-IT" altLang="it-IT" sz="1700" b="1" dirty="0">
                <a:solidFill>
                  <a:schemeClr val="accent6">
                    <a:lumMod val="50000"/>
                  </a:schemeClr>
                </a:solidFill>
                <a:latin typeface="Garamond" pitchFamily="18" charset="0"/>
              </a:rPr>
              <a:t>revisione prezzi</a:t>
            </a:r>
            <a:r>
              <a:rPr lang="it-IT" altLang="it-IT" sz="1700" b="1" dirty="0">
                <a:solidFill>
                  <a:srgbClr val="002060"/>
                </a:solidFill>
                <a:latin typeface="Garamond" pitchFamily="18" charset="0"/>
              </a:rPr>
              <a:t>) e 120 (</a:t>
            </a:r>
            <a:r>
              <a:rPr lang="it-IT" altLang="it-IT" sz="1700" b="1" dirty="0">
                <a:solidFill>
                  <a:schemeClr val="accent6">
                    <a:lumMod val="50000"/>
                  </a:schemeClr>
                </a:solidFill>
                <a:latin typeface="Garamond" pitchFamily="18" charset="0"/>
              </a:rPr>
              <a:t>modiche in corso d’opera</a:t>
            </a:r>
            <a:r>
              <a:rPr lang="it-IT" altLang="it-IT" sz="1700" b="1" dirty="0">
                <a:solidFill>
                  <a:srgbClr val="002060"/>
                </a:solidFill>
                <a:latin typeface="Garamond" pitchFamily="18" charset="0"/>
              </a:rPr>
              <a:t>).</a:t>
            </a:r>
            <a:endParaRPr lang="en-GB" altLang="it-IT" sz="1700" b="1" dirty="0">
              <a:solidFill>
                <a:srgbClr val="002060"/>
              </a:solidFill>
              <a:latin typeface="Garamond" pitchFamily="18" charset="0"/>
            </a:endParaRPr>
          </a:p>
        </p:txBody>
      </p:sp>
    </p:spTree>
    <p:extLst>
      <p:ext uri="{BB962C8B-B14F-4D97-AF65-F5344CB8AC3E}">
        <p14:creationId xmlns:p14="http://schemas.microsoft.com/office/powerpoint/2010/main" val="3945277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CD889-8274-238B-3EBB-915FCB3898B2}"/>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31A07358-69D4-F58F-D1E7-DFA95A9C4AE2}"/>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55E43A9D-F8B5-7828-BC81-45216C8E129A}"/>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385BB341-EE66-F680-B18D-3571DAC879A2}"/>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508EDD38-3084-9F72-5299-8450496ACC5F}"/>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D8DAFFA1-1CCC-0926-30C7-18AE3FD2529D}"/>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E192FB43-6474-BC5A-1459-EF0F267760DB}"/>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1" name="Text Box 2">
            <a:extLst>
              <a:ext uri="{FF2B5EF4-FFF2-40B4-BE49-F238E27FC236}">
                <a16:creationId xmlns:a16="http://schemas.microsoft.com/office/drawing/2014/main" id="{71D1BE4A-F232-6DA6-68A6-C888FEF7474F}"/>
              </a:ext>
            </a:extLst>
          </p:cNvPr>
          <p:cNvSpPr txBox="1">
            <a:spLocks noChangeArrowheads="1"/>
          </p:cNvSpPr>
          <p:nvPr/>
        </p:nvSpPr>
        <p:spPr bwMode="auto">
          <a:xfrm>
            <a:off x="852691" y="231689"/>
            <a:ext cx="753959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chemeClr val="accent6">
                    <a:lumMod val="50000"/>
                  </a:schemeClr>
                </a:solidFill>
                <a:latin typeface="Garamond" pitchFamily="18" charset="0"/>
              </a:rPr>
              <a:t>REVISIONE PREZZI</a:t>
            </a:r>
          </a:p>
        </p:txBody>
      </p:sp>
      <p:sp>
        <p:nvSpPr>
          <p:cNvPr id="2" name="Text Box 2">
            <a:extLst>
              <a:ext uri="{FF2B5EF4-FFF2-40B4-BE49-F238E27FC236}">
                <a16:creationId xmlns:a16="http://schemas.microsoft.com/office/drawing/2014/main" id="{FDB87DE1-B1A6-9A81-25DB-DA245E211D43}"/>
              </a:ext>
            </a:extLst>
          </p:cNvPr>
          <p:cNvSpPr txBox="1">
            <a:spLocks noChangeArrowheads="1"/>
          </p:cNvSpPr>
          <p:nvPr/>
        </p:nvSpPr>
        <p:spPr bwMode="auto">
          <a:xfrm>
            <a:off x="713374" y="403288"/>
            <a:ext cx="8071593" cy="579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1200"/>
              </a:spcBef>
              <a:buNone/>
            </a:pPr>
            <a:r>
              <a:rPr lang="it-IT" sz="1650" b="1" dirty="0">
                <a:solidFill>
                  <a:srgbClr val="AD070F"/>
                </a:solidFill>
                <a:latin typeface="Garamond" pitchFamily="18" charset="0"/>
              </a:rPr>
              <a:t>Art. 60</a:t>
            </a:r>
          </a:p>
          <a:p>
            <a:pPr algn="just">
              <a:buNone/>
            </a:pPr>
            <a:r>
              <a:rPr lang="it-IT" sz="1650" b="1" dirty="0">
                <a:solidFill>
                  <a:srgbClr val="002060"/>
                </a:solidFill>
                <a:latin typeface="Garamond" pitchFamily="18" charset="0"/>
              </a:rPr>
              <a:t>1. Nei documenti di gara iniziali delle procedure di affidamento è obbligatorio l'inserimento delle clausole di revisione prezzi </a:t>
            </a:r>
            <a:r>
              <a:rPr lang="it-IT" sz="1650" b="1" i="1" dirty="0">
                <a:solidFill>
                  <a:srgbClr val="AD070F"/>
                </a:solidFill>
                <a:latin typeface="Garamond" pitchFamily="18" charset="0"/>
              </a:rPr>
              <a:t>riferite alle prestazioni oggetto del contratto.</a:t>
            </a:r>
          </a:p>
          <a:p>
            <a:pPr algn="just">
              <a:buNone/>
            </a:pPr>
            <a:r>
              <a:rPr lang="it-IT" sz="1650" b="1" dirty="0">
                <a:solidFill>
                  <a:srgbClr val="002060"/>
                </a:solidFill>
                <a:latin typeface="Garamond" pitchFamily="18" charset="0"/>
              </a:rPr>
              <a:t>2. Queste clausole non apportano modifiche che alterino la natura generale del contratto o dell'accordo quadro; si attivano al verificarsi di particolari condizioni di natura oggettiva, che determinano:</a:t>
            </a:r>
          </a:p>
          <a:p>
            <a:pPr algn="just">
              <a:buNone/>
            </a:pPr>
            <a:r>
              <a:rPr lang="it-IT" sz="1650" b="1" i="1" dirty="0">
                <a:solidFill>
                  <a:srgbClr val="AD070F"/>
                </a:solidFill>
                <a:latin typeface="Garamond" pitchFamily="18" charset="0"/>
              </a:rPr>
              <a:t>a) </a:t>
            </a:r>
            <a:r>
              <a:rPr lang="it-IT" sz="1650" b="1" dirty="0">
                <a:solidFill>
                  <a:srgbClr val="002060"/>
                </a:solidFill>
                <a:latin typeface="Garamond" pitchFamily="18" charset="0"/>
              </a:rPr>
              <a:t>una variazione del costo dell’opera, </a:t>
            </a:r>
            <a:r>
              <a:rPr lang="it-IT" sz="1650" b="1" i="1" dirty="0">
                <a:solidFill>
                  <a:srgbClr val="AD070F"/>
                </a:solidFill>
                <a:latin typeface="Garamond" pitchFamily="18" charset="0"/>
              </a:rPr>
              <a:t>in aumento o in diminuzione, superiore al 3 per cento dell'importo complessivo e operano nella misura del 90 per cento del valore eccedente la variazione del 3 per cento applicata alle prestazioni da eseguire;</a:t>
            </a:r>
            <a:br>
              <a:rPr lang="it-IT" sz="1650" b="1" i="1" dirty="0">
                <a:solidFill>
                  <a:srgbClr val="AD070F"/>
                </a:solidFill>
                <a:latin typeface="Garamond" pitchFamily="18" charset="0"/>
              </a:rPr>
            </a:br>
            <a:r>
              <a:rPr lang="it-IT" sz="1650" b="1" i="1" dirty="0">
                <a:solidFill>
                  <a:srgbClr val="AD070F"/>
                </a:solidFill>
                <a:latin typeface="Garamond" pitchFamily="18" charset="0"/>
              </a:rPr>
              <a:t>b) </a:t>
            </a:r>
            <a:r>
              <a:rPr lang="it-IT" sz="1650" b="1" dirty="0">
                <a:solidFill>
                  <a:srgbClr val="002060"/>
                </a:solidFill>
                <a:latin typeface="Garamond" pitchFamily="18" charset="0"/>
              </a:rPr>
              <a:t>una variazione del costo della fornitura o del servizio, in aumento o in diminuzione, superiore al 5 per cento dell'importo complessivo e operano nella misura dell'80 per cento </a:t>
            </a:r>
            <a:r>
              <a:rPr lang="it-IT" sz="1650" b="1" i="1" dirty="0">
                <a:solidFill>
                  <a:srgbClr val="AD070F"/>
                </a:solidFill>
                <a:latin typeface="Garamond" pitchFamily="18" charset="0"/>
              </a:rPr>
              <a:t>del valore eccedente la variazione del 5 per cento applicata alle prestazioni da eseguire.</a:t>
            </a:r>
          </a:p>
          <a:p>
            <a:pPr algn="just">
              <a:buNone/>
            </a:pPr>
            <a:r>
              <a:rPr lang="it-IT" sz="1650" b="1" i="1" dirty="0">
                <a:solidFill>
                  <a:srgbClr val="AD070F"/>
                </a:solidFill>
                <a:latin typeface="Garamond" pitchFamily="18" charset="0"/>
              </a:rPr>
              <a:t>2-bis. Per gli appalti di servizi e forniture, resta ferma la facoltà di inserire nel contratto, oltre alle clausole di cui al comma 1, meccanismi ordinari di adeguamento del prezzo del contratto all'indice inflattivo convenzionalmente individuato tra le parti. In tale ipotesi, l'incremento di prezzo riconosciuto in virtù dei meccanismi ordinari di adeguamento del prezzo del contratto non è considerato nel calcolo della variazione del costo del servizio o della fornitura rilevante, ai sensi del comma 2, lettera b), ai fini dell'attivazione delle clausole di revisione prezzi.</a:t>
            </a:r>
          </a:p>
        </p:txBody>
      </p:sp>
    </p:spTree>
    <p:extLst>
      <p:ext uri="{BB962C8B-B14F-4D97-AF65-F5344CB8AC3E}">
        <p14:creationId xmlns:p14="http://schemas.microsoft.com/office/powerpoint/2010/main" val="139597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97786-8AD7-41F7-8F7F-F713D1B67991}"/>
            </a:ext>
          </a:extLst>
        </p:cNvPr>
        <p:cNvGrpSpPr/>
        <p:nvPr/>
      </p:nvGrpSpPr>
      <p:grpSpPr>
        <a:xfrm>
          <a:off x="0" y="0"/>
          <a:ext cx="0" cy="0"/>
          <a:chOff x="0" y="0"/>
          <a:chExt cx="0" cy="0"/>
        </a:xfrm>
      </p:grpSpPr>
      <p:pic>
        <p:nvPicPr>
          <p:cNvPr id="26" name="Immagine 25">
            <a:extLst>
              <a:ext uri="{FF2B5EF4-FFF2-40B4-BE49-F238E27FC236}">
                <a16:creationId xmlns:a16="http://schemas.microsoft.com/office/drawing/2014/main" id="{1D48ECE1-EB45-AD7B-9740-BF1A16F82152}"/>
              </a:ext>
            </a:extLst>
          </p:cNvPr>
          <p:cNvPicPr>
            <a:picLocks noChangeAspect="1"/>
          </p:cNvPicPr>
          <p:nvPr/>
        </p:nvPicPr>
        <p:blipFill>
          <a:blip r:embed="rId3"/>
          <a:stretch>
            <a:fillRect/>
          </a:stretch>
        </p:blipFill>
        <p:spPr>
          <a:xfrm>
            <a:off x="1558202" y="634409"/>
            <a:ext cx="6111689" cy="5710417"/>
          </a:xfrm>
          <a:prstGeom prst="rect">
            <a:avLst/>
          </a:prstGeom>
        </p:spPr>
      </p:pic>
      <p:sp>
        <p:nvSpPr>
          <p:cNvPr id="4" name="Rettangolo 3">
            <a:extLst>
              <a:ext uri="{FF2B5EF4-FFF2-40B4-BE49-F238E27FC236}">
                <a16:creationId xmlns:a16="http://schemas.microsoft.com/office/drawing/2014/main" id="{661820E5-4F6B-93E3-C49E-F036647BCE56}"/>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D4D3BC47-C1C3-0343-7AD7-9130ADD971BD}"/>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D2AA2224-691D-2417-C9A6-C4A1F775FE7C}"/>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1E20EBAA-8253-ED5C-F204-90C981EE3E60}"/>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C295284C-FB37-F13F-F926-B78A4531A3D5}"/>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3703EC68-1605-9180-2316-177E23C11D72}"/>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3" name="Text Box 2">
            <a:extLst>
              <a:ext uri="{FF2B5EF4-FFF2-40B4-BE49-F238E27FC236}">
                <a16:creationId xmlns:a16="http://schemas.microsoft.com/office/drawing/2014/main" id="{FF41AAB1-D52C-C6A8-6CEF-5CD79E3EB28A}"/>
              </a:ext>
            </a:extLst>
          </p:cNvPr>
          <p:cNvSpPr txBox="1">
            <a:spLocks noChangeArrowheads="1"/>
          </p:cNvSpPr>
          <p:nvPr/>
        </p:nvSpPr>
        <p:spPr bwMode="auto">
          <a:xfrm>
            <a:off x="3803455" y="1760428"/>
            <a:ext cx="180075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600" b="1" i="1" dirty="0">
                <a:solidFill>
                  <a:srgbClr val="002060"/>
                </a:solidFill>
                <a:latin typeface="Garamond" pitchFamily="18" charset="0"/>
              </a:rPr>
              <a:t>PRINCIPIO DEL RISULTATO</a:t>
            </a:r>
          </a:p>
        </p:txBody>
      </p:sp>
      <p:sp>
        <p:nvSpPr>
          <p:cNvPr id="15" name="Text Box 2">
            <a:extLst>
              <a:ext uri="{FF2B5EF4-FFF2-40B4-BE49-F238E27FC236}">
                <a16:creationId xmlns:a16="http://schemas.microsoft.com/office/drawing/2014/main" id="{7CF94818-7B81-9893-AC9E-195A8247ABE0}"/>
              </a:ext>
            </a:extLst>
          </p:cNvPr>
          <p:cNvSpPr txBox="1">
            <a:spLocks noChangeArrowheads="1"/>
          </p:cNvSpPr>
          <p:nvPr/>
        </p:nvSpPr>
        <p:spPr bwMode="auto">
          <a:xfrm>
            <a:off x="3012472" y="3091321"/>
            <a:ext cx="30068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600" b="1" i="1" dirty="0">
                <a:solidFill>
                  <a:srgbClr val="C00000"/>
                </a:solidFill>
                <a:latin typeface="Garamond" pitchFamily="18" charset="0"/>
              </a:rPr>
              <a:t>DISCREZIONALITÀ TECNICO-AMMINISTRATIVA</a:t>
            </a:r>
          </a:p>
        </p:txBody>
      </p:sp>
      <p:sp>
        <p:nvSpPr>
          <p:cNvPr id="27" name="Text Box 2">
            <a:extLst>
              <a:ext uri="{FF2B5EF4-FFF2-40B4-BE49-F238E27FC236}">
                <a16:creationId xmlns:a16="http://schemas.microsoft.com/office/drawing/2014/main" id="{EB8A96BD-E87B-B9BB-139F-8A0E387B805A}"/>
              </a:ext>
            </a:extLst>
          </p:cNvPr>
          <p:cNvSpPr txBox="1">
            <a:spLocks noChangeArrowheads="1"/>
          </p:cNvSpPr>
          <p:nvPr/>
        </p:nvSpPr>
        <p:spPr bwMode="auto">
          <a:xfrm>
            <a:off x="2199451" y="4354908"/>
            <a:ext cx="162644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600" b="1" i="1" dirty="0">
                <a:solidFill>
                  <a:srgbClr val="002060"/>
                </a:solidFill>
                <a:latin typeface="Garamond" pitchFamily="18" charset="0"/>
              </a:rPr>
              <a:t>PRINCIPIO DI BUONA FEDE</a:t>
            </a:r>
          </a:p>
        </p:txBody>
      </p:sp>
      <p:sp>
        <p:nvSpPr>
          <p:cNvPr id="28" name="Text Box 2">
            <a:extLst>
              <a:ext uri="{FF2B5EF4-FFF2-40B4-BE49-F238E27FC236}">
                <a16:creationId xmlns:a16="http://schemas.microsoft.com/office/drawing/2014/main" id="{AFDDBCD2-5C9C-EF08-E871-26563E4F0DA5}"/>
              </a:ext>
            </a:extLst>
          </p:cNvPr>
          <p:cNvSpPr txBox="1">
            <a:spLocks noChangeArrowheads="1"/>
          </p:cNvSpPr>
          <p:nvPr/>
        </p:nvSpPr>
        <p:spPr bwMode="auto">
          <a:xfrm>
            <a:off x="5429279" y="4141733"/>
            <a:ext cx="158045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600" b="1" i="1" dirty="0">
                <a:solidFill>
                  <a:srgbClr val="002060"/>
                </a:solidFill>
                <a:latin typeface="Garamond" pitchFamily="18" charset="0"/>
              </a:rPr>
              <a:t>PRINCIPIO ACCESSO AL MERCATO</a:t>
            </a:r>
          </a:p>
        </p:txBody>
      </p:sp>
      <p:sp>
        <p:nvSpPr>
          <p:cNvPr id="2" name="Text Box 2">
            <a:extLst>
              <a:ext uri="{FF2B5EF4-FFF2-40B4-BE49-F238E27FC236}">
                <a16:creationId xmlns:a16="http://schemas.microsoft.com/office/drawing/2014/main" id="{12147903-A3E2-F4BA-29FC-4558DD43EF64}"/>
              </a:ext>
            </a:extLst>
          </p:cNvPr>
          <p:cNvSpPr txBox="1">
            <a:spLocks noChangeArrowheads="1"/>
          </p:cNvSpPr>
          <p:nvPr/>
        </p:nvSpPr>
        <p:spPr bwMode="auto">
          <a:xfrm>
            <a:off x="987052" y="88084"/>
            <a:ext cx="31081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I PRINCIPI</a:t>
            </a:r>
          </a:p>
        </p:txBody>
      </p:sp>
    </p:spTree>
    <p:extLst>
      <p:ext uri="{BB962C8B-B14F-4D97-AF65-F5344CB8AC3E}">
        <p14:creationId xmlns:p14="http://schemas.microsoft.com/office/powerpoint/2010/main" val="736141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heel(1)">
                                      <p:cBhvr>
                                        <p:cTn id="19" dur="2000"/>
                                        <p:tgtEl>
                                          <p:spTgt spid="27"/>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heel(1)">
                                      <p:cBhvr>
                                        <p:cTn id="24" dur="20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500" fill="hold"/>
                                        <p:tgtEl>
                                          <p:spTgt spid="2"/>
                                        </p:tgtEl>
                                        <p:attrNameLst>
                                          <p:attrName>ppt_w</p:attrName>
                                        </p:attrNameLst>
                                      </p:cBhvr>
                                      <p:tavLst>
                                        <p:tav tm="0">
                                          <p:val>
                                            <p:fltVal val="0"/>
                                          </p:val>
                                        </p:tav>
                                        <p:tav tm="100000">
                                          <p:val>
                                            <p:strVal val="#ppt_w"/>
                                          </p:val>
                                        </p:tav>
                                      </p:tavLst>
                                    </p:anim>
                                    <p:anim calcmode="lin" valueType="num">
                                      <p:cBhvr>
                                        <p:cTn id="30" dur="500" fill="hold"/>
                                        <p:tgtEl>
                                          <p:spTgt spid="2"/>
                                        </p:tgtEl>
                                        <p:attrNameLst>
                                          <p:attrName>ppt_h</p:attrName>
                                        </p:attrNameLst>
                                      </p:cBhvr>
                                      <p:tavLst>
                                        <p:tav tm="0">
                                          <p:val>
                                            <p:fltVal val="0"/>
                                          </p:val>
                                        </p:tav>
                                        <p:tav tm="100000">
                                          <p:val>
                                            <p:strVal val="#ppt_h"/>
                                          </p:val>
                                        </p:tav>
                                      </p:tavLst>
                                    </p:anim>
                                    <p:animEffect transition="in" filter="fade">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27" grpId="0"/>
      <p:bldP spid="28"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E73D3-FC13-2283-8D8A-E296CC494317}"/>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8E5BD811-D4BD-6AA5-F2A6-6066CEB550F6}"/>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A957D0B4-BC3E-8164-B68F-A3E7BBF6EB7D}"/>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7DF31F8D-AEE2-B370-3977-60A52BCDA0FC}"/>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879AB133-AA87-804C-053F-12716ADA711C}"/>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4AA400D3-321E-0B36-825D-6CBD00D8393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280F58E9-DD1D-193B-D618-9B5A3C6F8D7E}"/>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1" name="Text Box 2">
            <a:extLst>
              <a:ext uri="{FF2B5EF4-FFF2-40B4-BE49-F238E27FC236}">
                <a16:creationId xmlns:a16="http://schemas.microsoft.com/office/drawing/2014/main" id="{9989D0EE-C876-00D4-A9B0-CEDB78EA8591}"/>
              </a:ext>
            </a:extLst>
          </p:cNvPr>
          <p:cNvSpPr txBox="1">
            <a:spLocks noChangeArrowheads="1"/>
          </p:cNvSpPr>
          <p:nvPr/>
        </p:nvSpPr>
        <p:spPr bwMode="auto">
          <a:xfrm>
            <a:off x="852691" y="231689"/>
            <a:ext cx="753959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chemeClr val="accent6">
                    <a:lumMod val="50000"/>
                  </a:schemeClr>
                </a:solidFill>
                <a:latin typeface="Garamond" pitchFamily="18" charset="0"/>
              </a:rPr>
              <a:t>REVISIONE PREZZI</a:t>
            </a:r>
          </a:p>
        </p:txBody>
      </p:sp>
      <p:sp>
        <p:nvSpPr>
          <p:cNvPr id="2" name="Text Box 2">
            <a:extLst>
              <a:ext uri="{FF2B5EF4-FFF2-40B4-BE49-F238E27FC236}">
                <a16:creationId xmlns:a16="http://schemas.microsoft.com/office/drawing/2014/main" id="{C5A5BB82-27C5-A393-73C3-803AC19A1802}"/>
              </a:ext>
            </a:extLst>
          </p:cNvPr>
          <p:cNvSpPr txBox="1">
            <a:spLocks noChangeArrowheads="1"/>
          </p:cNvSpPr>
          <p:nvPr/>
        </p:nvSpPr>
        <p:spPr bwMode="auto">
          <a:xfrm>
            <a:off x="713374" y="1278420"/>
            <a:ext cx="8071593" cy="400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1200"/>
              </a:spcBef>
              <a:buNone/>
            </a:pPr>
            <a:r>
              <a:rPr lang="it-IT" sz="1650" b="1" dirty="0">
                <a:solidFill>
                  <a:srgbClr val="AD070F"/>
                </a:solidFill>
                <a:latin typeface="Garamond" pitchFamily="18" charset="0"/>
              </a:rPr>
              <a:t>Art. 60 comma 5</a:t>
            </a:r>
          </a:p>
          <a:p>
            <a:pPr algn="just">
              <a:spcBef>
                <a:spcPts val="1200"/>
              </a:spcBef>
              <a:buNone/>
            </a:pPr>
            <a:r>
              <a:rPr lang="it-IT" sz="1650" b="1" dirty="0">
                <a:solidFill>
                  <a:srgbClr val="002060"/>
                </a:solidFill>
                <a:latin typeface="Garamond" pitchFamily="18" charset="0"/>
              </a:rPr>
              <a:t>Per far fronte ai maggiori oneri derivanti dalla revisione prezzi di cui al presente articolo le stazioni appaltanti utilizzano:</a:t>
            </a:r>
          </a:p>
          <a:p>
            <a:pPr algn="just">
              <a:spcBef>
                <a:spcPts val="1200"/>
              </a:spcBef>
              <a:buNone/>
            </a:pPr>
            <a:r>
              <a:rPr lang="it-IT" sz="1650" b="1" dirty="0">
                <a:solidFill>
                  <a:srgbClr val="002060"/>
                </a:solidFill>
                <a:latin typeface="Garamond" pitchFamily="18" charset="0"/>
              </a:rPr>
              <a:t>a) nel limite del </a:t>
            </a:r>
            <a:r>
              <a:rPr lang="it-IT" sz="1650" b="1" dirty="0">
                <a:solidFill>
                  <a:schemeClr val="accent6">
                    <a:lumMod val="50000"/>
                  </a:schemeClr>
                </a:solidFill>
                <a:latin typeface="Garamond" pitchFamily="18" charset="0"/>
              </a:rPr>
              <a:t>50 per cento</a:t>
            </a:r>
            <a:r>
              <a:rPr lang="it-IT" sz="1650" b="1" dirty="0">
                <a:solidFill>
                  <a:srgbClr val="002060"/>
                </a:solidFill>
                <a:latin typeface="Garamond" pitchFamily="18" charset="0"/>
              </a:rPr>
              <a:t>, le risorse appositamente accantonate per </a:t>
            </a:r>
            <a:r>
              <a:rPr lang="it-IT" sz="1650" b="1" dirty="0">
                <a:solidFill>
                  <a:schemeClr val="accent6">
                    <a:lumMod val="50000"/>
                  </a:schemeClr>
                </a:solidFill>
                <a:latin typeface="Garamond" pitchFamily="18" charset="0"/>
              </a:rPr>
              <a:t>imprevisti</a:t>
            </a:r>
            <a:r>
              <a:rPr lang="it-IT" sz="1650" b="1" dirty="0">
                <a:solidFill>
                  <a:srgbClr val="002060"/>
                </a:solidFill>
                <a:latin typeface="Garamond" pitchFamily="18" charset="0"/>
              </a:rPr>
              <a:t> nel quadro economico di ogni intervento, fatte salve le somme relative agli impegni contrattuali già assunti, e le eventuali ulteriori somme a disposizione della medesima stazione appaltante e stanziate annualmente relativamente allo stesso intervento;</a:t>
            </a:r>
          </a:p>
          <a:p>
            <a:pPr algn="just">
              <a:spcBef>
                <a:spcPts val="1200"/>
              </a:spcBef>
              <a:buNone/>
            </a:pPr>
            <a:r>
              <a:rPr lang="it-IT" sz="1650" b="1" dirty="0">
                <a:solidFill>
                  <a:srgbClr val="002060"/>
                </a:solidFill>
                <a:latin typeface="Garamond" pitchFamily="18" charset="0"/>
              </a:rPr>
              <a:t>b) le somme derivanti da </a:t>
            </a:r>
            <a:r>
              <a:rPr lang="it-IT" sz="1650" b="1" dirty="0">
                <a:solidFill>
                  <a:schemeClr val="accent6">
                    <a:lumMod val="50000"/>
                  </a:schemeClr>
                </a:solidFill>
                <a:latin typeface="Garamond" pitchFamily="18" charset="0"/>
              </a:rPr>
              <a:t>ribassi d’asta</a:t>
            </a:r>
            <a:r>
              <a:rPr lang="it-IT" sz="1650" b="1" dirty="0">
                <a:solidFill>
                  <a:srgbClr val="002060"/>
                </a:solidFill>
                <a:latin typeface="Garamond" pitchFamily="18" charset="0"/>
              </a:rPr>
              <a:t>, se non ne è prevista una diversa destinazione dalle norme vigenti;</a:t>
            </a:r>
          </a:p>
          <a:p>
            <a:pPr algn="just">
              <a:spcBef>
                <a:spcPts val="1200"/>
              </a:spcBef>
              <a:buNone/>
            </a:pPr>
            <a:r>
              <a:rPr lang="it-IT" sz="1650" b="1" dirty="0">
                <a:solidFill>
                  <a:srgbClr val="002060"/>
                </a:solidFill>
                <a:latin typeface="Garamond" pitchFamily="18" charset="0"/>
              </a:rPr>
              <a:t>c) le somme disponibili relative ad </a:t>
            </a:r>
            <a:r>
              <a:rPr lang="it-IT" sz="1650" b="1" dirty="0">
                <a:solidFill>
                  <a:schemeClr val="accent6">
                    <a:lumMod val="50000"/>
                  </a:schemeClr>
                </a:solidFill>
                <a:latin typeface="Garamond" pitchFamily="18" charset="0"/>
              </a:rPr>
              <a:t>altri interventi ultimati di competenza della medesima stazione appaltante </a:t>
            </a:r>
            <a:r>
              <a:rPr lang="it-IT" sz="1650" b="1" dirty="0">
                <a:solidFill>
                  <a:srgbClr val="002060"/>
                </a:solidFill>
                <a:latin typeface="Garamond" pitchFamily="18" charset="0"/>
              </a:rPr>
              <a:t>e per i quali siano stati eseguiti i relativi collaudi o emessi i certificati di regolare esecuzione, nel rispetto delle procedure contabili della spesa e nei limiti della residua spesa autorizzata disponibile.</a:t>
            </a:r>
          </a:p>
        </p:txBody>
      </p:sp>
    </p:spTree>
    <p:extLst>
      <p:ext uri="{BB962C8B-B14F-4D97-AF65-F5344CB8AC3E}">
        <p14:creationId xmlns:p14="http://schemas.microsoft.com/office/powerpoint/2010/main" val="41077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76FA7-850D-C570-4CAF-97B72734E22B}"/>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9007904F-33A6-57A8-2593-141735269F3A}"/>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E38F2E04-8E17-042E-BDAB-3DC3BDDB4169}"/>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8ECFA30C-2AC6-2D2A-0829-658D34251EA6}"/>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CA344075-0AE2-6BCE-7D75-931963CB2980}"/>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0E2EAB2D-35C7-6A8D-6EE9-6B19FC91534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2A259D50-0382-BEF3-9290-A1DFFF83325F}"/>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1" name="Text Box 2">
            <a:extLst>
              <a:ext uri="{FF2B5EF4-FFF2-40B4-BE49-F238E27FC236}">
                <a16:creationId xmlns:a16="http://schemas.microsoft.com/office/drawing/2014/main" id="{BC609000-E2B4-2576-DFA3-27D15486C12B}"/>
              </a:ext>
            </a:extLst>
          </p:cNvPr>
          <p:cNvSpPr txBox="1">
            <a:spLocks noChangeArrowheads="1"/>
          </p:cNvSpPr>
          <p:nvPr/>
        </p:nvSpPr>
        <p:spPr bwMode="auto">
          <a:xfrm>
            <a:off x="852691" y="231689"/>
            <a:ext cx="7539593"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chemeClr val="accent6">
                    <a:lumMod val="50000"/>
                  </a:schemeClr>
                </a:solidFill>
                <a:latin typeface="Garamond" pitchFamily="18" charset="0"/>
              </a:rPr>
              <a:t>ESECUZIONE: VARIANTI IN CORSO D’OPERA</a:t>
            </a:r>
          </a:p>
          <a:p>
            <a:pPr algn="ctr">
              <a:spcBef>
                <a:spcPts val="0"/>
              </a:spcBef>
              <a:buNone/>
            </a:pPr>
            <a:r>
              <a:rPr lang="en-GB" altLang="it-IT" sz="2200" b="1" i="1" dirty="0">
                <a:solidFill>
                  <a:schemeClr val="accent6">
                    <a:lumMod val="50000"/>
                  </a:schemeClr>
                </a:solidFill>
                <a:latin typeface="Garamond" pitchFamily="18" charset="0"/>
              </a:rPr>
              <a:t> art. 120 </a:t>
            </a:r>
            <a:r>
              <a:rPr lang="it-IT" altLang="it-IT" sz="2200" b="1" i="1" dirty="0">
                <a:solidFill>
                  <a:schemeClr val="accent6">
                    <a:lumMod val="50000"/>
                  </a:schemeClr>
                </a:solidFill>
                <a:latin typeface="Garamond" pitchFamily="18" charset="0"/>
              </a:rPr>
              <a:t>c</a:t>
            </a:r>
            <a:r>
              <a:rPr lang="it-IT" sz="2200" b="1" i="1" dirty="0">
                <a:solidFill>
                  <a:schemeClr val="accent6">
                    <a:lumMod val="50000"/>
                  </a:schemeClr>
                </a:solidFill>
                <a:latin typeface="Garamond" pitchFamily="18" charset="0"/>
              </a:rPr>
              <a:t>omma 1 lett. c)</a:t>
            </a:r>
          </a:p>
          <a:p>
            <a:pPr algn="ctr">
              <a:spcBef>
                <a:spcPct val="50000"/>
              </a:spcBef>
              <a:buFontTx/>
              <a:buNone/>
            </a:pPr>
            <a:r>
              <a:rPr lang="en-GB" altLang="it-IT" sz="2200" b="1" i="1" dirty="0">
                <a:solidFill>
                  <a:schemeClr val="accent6">
                    <a:lumMod val="50000"/>
                  </a:schemeClr>
                </a:solidFill>
                <a:latin typeface="Garamond" pitchFamily="18" charset="0"/>
              </a:rPr>
              <a:t> </a:t>
            </a:r>
          </a:p>
        </p:txBody>
      </p:sp>
      <p:sp>
        <p:nvSpPr>
          <p:cNvPr id="2" name="Text Box 2">
            <a:extLst>
              <a:ext uri="{FF2B5EF4-FFF2-40B4-BE49-F238E27FC236}">
                <a16:creationId xmlns:a16="http://schemas.microsoft.com/office/drawing/2014/main" id="{9365FF1B-AF14-CE29-BAC5-A99A1CF135F3}"/>
              </a:ext>
            </a:extLst>
          </p:cNvPr>
          <p:cNvSpPr txBox="1">
            <a:spLocks noChangeArrowheads="1"/>
          </p:cNvSpPr>
          <p:nvPr/>
        </p:nvSpPr>
        <p:spPr bwMode="auto">
          <a:xfrm>
            <a:off x="713374" y="2944534"/>
            <a:ext cx="8071593"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i="1" dirty="0">
                <a:solidFill>
                  <a:srgbClr val="AD070F"/>
                </a:solidFill>
                <a:latin typeface="Garamond" pitchFamily="18" charset="0"/>
              </a:rPr>
              <a:t>Per le varianti in corso d’opera, da intendersi come modifiche resesi necessarie in corso di esecuzione dell'appalto per effetto delle seguenti circostanze imprevedibili da parte della stazione appaltante, …:</a:t>
            </a:r>
          </a:p>
          <a:p>
            <a:pPr algn="just">
              <a:buNone/>
            </a:pPr>
            <a:r>
              <a:rPr lang="it-IT" sz="1600" b="1" i="1" dirty="0">
                <a:solidFill>
                  <a:srgbClr val="AD070F"/>
                </a:solidFill>
                <a:latin typeface="Garamond" pitchFamily="18" charset="0"/>
              </a:rPr>
              <a:t>1) le esigenze derivanti da nuove disposizioni legislative o regolamentari o da provvedimenti sopravvenuti di autorità o enti preposti alla tutela di interessi rilevanti;</a:t>
            </a:r>
            <a:br>
              <a:rPr lang="it-IT" sz="1600" b="1" i="1" dirty="0">
                <a:solidFill>
                  <a:srgbClr val="AD070F"/>
                </a:solidFill>
                <a:latin typeface="Garamond" pitchFamily="18" charset="0"/>
              </a:rPr>
            </a:br>
            <a:r>
              <a:rPr lang="it-IT" sz="1600" b="1" i="1" dirty="0">
                <a:solidFill>
                  <a:srgbClr val="AD070F"/>
                </a:solidFill>
                <a:latin typeface="Garamond" pitchFamily="18" charset="0"/>
              </a:rPr>
              <a:t>2) gli eventi naturali straordinari e imprevedibili e i casi di forza maggiore che incidono sui beni oggetto dell’intervento;</a:t>
            </a:r>
          </a:p>
          <a:p>
            <a:pPr algn="just">
              <a:buNone/>
            </a:pPr>
            <a:r>
              <a:rPr lang="it-IT" sz="1600" b="1" i="1" dirty="0">
                <a:solidFill>
                  <a:srgbClr val="AD070F"/>
                </a:solidFill>
                <a:latin typeface="Garamond" pitchFamily="18" charset="0"/>
              </a:rPr>
              <a:t>3) i rinvenimenti, imprevisti o non prevedibili con la dovuta diligenza nella fase di progettazione;</a:t>
            </a:r>
          </a:p>
          <a:p>
            <a:pPr algn="just">
              <a:buNone/>
            </a:pPr>
            <a:r>
              <a:rPr lang="it-IT" sz="1600" b="1" i="1" dirty="0">
                <a:solidFill>
                  <a:srgbClr val="AD070F"/>
                </a:solidFill>
                <a:latin typeface="Garamond" pitchFamily="18" charset="0"/>
              </a:rPr>
              <a:t>4) le difficoltà di esecuzione derivanti da cause geologiche, idriche e simili, non prevedibili dalle parti in base alle conoscenze tecnico-scientifiche consolidate al momento della progettazione.</a:t>
            </a:r>
            <a:endParaRPr lang="en-GB" altLang="it-IT" sz="1600" b="1" i="1" dirty="0">
              <a:solidFill>
                <a:srgbClr val="AD070F"/>
              </a:solidFill>
              <a:latin typeface="Garamond" pitchFamily="18" charset="0"/>
            </a:endParaRPr>
          </a:p>
        </p:txBody>
      </p:sp>
      <p:sp>
        <p:nvSpPr>
          <p:cNvPr id="3" name="Text Box 2">
            <a:extLst>
              <a:ext uri="{FF2B5EF4-FFF2-40B4-BE49-F238E27FC236}">
                <a16:creationId xmlns:a16="http://schemas.microsoft.com/office/drawing/2014/main" id="{E429C3E0-F134-5F68-5513-E1C38B913A83}"/>
              </a:ext>
            </a:extLst>
          </p:cNvPr>
          <p:cNvSpPr txBox="1">
            <a:spLocks noChangeArrowheads="1"/>
          </p:cNvSpPr>
          <p:nvPr/>
        </p:nvSpPr>
        <p:spPr bwMode="auto">
          <a:xfrm>
            <a:off x="651670" y="1425213"/>
            <a:ext cx="807159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600" b="1" dirty="0">
                <a:solidFill>
                  <a:srgbClr val="002060"/>
                </a:solidFill>
                <a:latin typeface="Garamond" pitchFamily="18" charset="0"/>
              </a:rPr>
              <a:t>Per le varianti in corso d’opera, da intendersi come modifiche resesi necessarie in corso di esecuzione dell'appalto per effetto di circostanze imprevedibili da parte della stazione appaltante. Rientrano in tali circostanze nuove disposizioni legislative o regolamentari o provvedimenti sopravvenuti di autorità o enti preposti alla tutela di interessi rilevanti</a:t>
            </a:r>
            <a:endParaRPr lang="en-GB" altLang="it-IT" sz="1600" b="1" dirty="0">
              <a:solidFill>
                <a:srgbClr val="002060"/>
              </a:solidFill>
              <a:latin typeface="Garamond" pitchFamily="18" charset="0"/>
            </a:endParaRPr>
          </a:p>
        </p:txBody>
      </p:sp>
    </p:spTree>
    <p:extLst>
      <p:ext uri="{BB962C8B-B14F-4D97-AF65-F5344CB8AC3E}">
        <p14:creationId xmlns:p14="http://schemas.microsoft.com/office/powerpoint/2010/main" val="367762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CF244-41A2-C7CB-9FA9-A7583582C12C}"/>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BD806128-FB73-EA98-C055-C021CF4D8E79}"/>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27D1F547-F681-1051-48E7-59F2B6C42E2A}"/>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C97460EB-E97D-41CF-880D-02A292D40B56}"/>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3CB50803-48DE-3913-FB71-81F038475E3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8BC63E30-69D8-A0A9-FCF8-92F5599A7258}"/>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B3A3355E-490F-6433-1649-123FCFBB3FB7}"/>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1" name="Text Box 2">
            <a:extLst>
              <a:ext uri="{FF2B5EF4-FFF2-40B4-BE49-F238E27FC236}">
                <a16:creationId xmlns:a16="http://schemas.microsoft.com/office/drawing/2014/main" id="{374DC117-FF92-495F-8110-BA2EB866F80B}"/>
              </a:ext>
            </a:extLst>
          </p:cNvPr>
          <p:cNvSpPr txBox="1">
            <a:spLocks noChangeArrowheads="1"/>
          </p:cNvSpPr>
          <p:nvPr/>
        </p:nvSpPr>
        <p:spPr bwMode="auto">
          <a:xfrm>
            <a:off x="852691" y="231689"/>
            <a:ext cx="7539593"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chemeClr val="accent6">
                    <a:lumMod val="50000"/>
                  </a:schemeClr>
                </a:solidFill>
                <a:latin typeface="Garamond" pitchFamily="18" charset="0"/>
              </a:rPr>
              <a:t>ESECUZIONE: VARIANTI IN CORSO D’OPERA</a:t>
            </a:r>
          </a:p>
          <a:p>
            <a:pPr algn="ctr">
              <a:spcBef>
                <a:spcPts val="0"/>
              </a:spcBef>
              <a:buNone/>
            </a:pPr>
            <a:r>
              <a:rPr lang="en-GB" altLang="it-IT" sz="2200" b="1" i="1" dirty="0">
                <a:solidFill>
                  <a:schemeClr val="accent6">
                    <a:lumMod val="50000"/>
                  </a:schemeClr>
                </a:solidFill>
                <a:latin typeface="Garamond" pitchFamily="18" charset="0"/>
              </a:rPr>
              <a:t> art. 120 </a:t>
            </a:r>
            <a:r>
              <a:rPr lang="it-IT" altLang="it-IT" sz="2200" b="1" i="1" dirty="0">
                <a:solidFill>
                  <a:schemeClr val="accent6">
                    <a:lumMod val="50000"/>
                  </a:schemeClr>
                </a:solidFill>
                <a:latin typeface="Garamond" pitchFamily="18" charset="0"/>
              </a:rPr>
              <a:t>c</a:t>
            </a:r>
            <a:r>
              <a:rPr lang="it-IT" sz="2200" b="1" i="1" dirty="0">
                <a:solidFill>
                  <a:schemeClr val="accent6">
                    <a:lumMod val="50000"/>
                  </a:schemeClr>
                </a:solidFill>
                <a:latin typeface="Garamond" pitchFamily="18" charset="0"/>
              </a:rPr>
              <a:t>omma 7</a:t>
            </a:r>
          </a:p>
          <a:p>
            <a:pPr algn="ctr">
              <a:spcBef>
                <a:spcPct val="50000"/>
              </a:spcBef>
              <a:buFontTx/>
              <a:buNone/>
            </a:pPr>
            <a:r>
              <a:rPr lang="en-GB" altLang="it-IT" sz="2200" b="1" i="1" dirty="0">
                <a:solidFill>
                  <a:schemeClr val="accent6">
                    <a:lumMod val="50000"/>
                  </a:schemeClr>
                </a:solidFill>
                <a:latin typeface="Garamond" pitchFamily="18" charset="0"/>
              </a:rPr>
              <a:t> </a:t>
            </a:r>
          </a:p>
        </p:txBody>
      </p:sp>
      <p:sp>
        <p:nvSpPr>
          <p:cNvPr id="2" name="Text Box 2">
            <a:extLst>
              <a:ext uri="{FF2B5EF4-FFF2-40B4-BE49-F238E27FC236}">
                <a16:creationId xmlns:a16="http://schemas.microsoft.com/office/drawing/2014/main" id="{6A5AD448-0D4B-D419-899E-350B2739D5FC}"/>
              </a:ext>
            </a:extLst>
          </p:cNvPr>
          <p:cNvSpPr txBox="1">
            <a:spLocks noChangeArrowheads="1"/>
          </p:cNvSpPr>
          <p:nvPr/>
        </p:nvSpPr>
        <p:spPr bwMode="auto">
          <a:xfrm>
            <a:off x="713374" y="1115736"/>
            <a:ext cx="8071593"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ts val="1200"/>
              </a:spcBef>
              <a:buNone/>
            </a:pPr>
            <a:r>
              <a:rPr lang="it-IT" sz="1700" b="1" dirty="0">
                <a:solidFill>
                  <a:srgbClr val="002060"/>
                </a:solidFill>
                <a:latin typeface="Garamond" pitchFamily="18" charset="0"/>
              </a:rPr>
              <a:t>Non sono considerate sostanziali, fermi restando i limiti derivanti dalle somme a disposizione del quadro economico e dalle previsioni di cui alle lettere a) b) e c) del comma 6, le modifiche al progetto o le modifiche contrattuali proposte dalla stazione appaltante ovvero dall'appaltatore con le quali, nel rispetto della funzionalità dell'opera:</a:t>
            </a:r>
          </a:p>
          <a:p>
            <a:pPr algn="just">
              <a:spcBef>
                <a:spcPts val="1200"/>
              </a:spcBef>
              <a:buNone/>
            </a:pPr>
            <a:r>
              <a:rPr lang="it-IT" sz="1700" b="1" dirty="0">
                <a:solidFill>
                  <a:srgbClr val="002060"/>
                </a:solidFill>
                <a:latin typeface="Garamond" pitchFamily="18" charset="0"/>
              </a:rPr>
              <a:t>a) si assicurino </a:t>
            </a:r>
            <a:r>
              <a:rPr lang="it-IT" sz="1700" b="1" u="sng" dirty="0">
                <a:solidFill>
                  <a:srgbClr val="002060"/>
                </a:solidFill>
                <a:latin typeface="Garamond" pitchFamily="18" charset="0"/>
              </a:rPr>
              <a:t>risparmi</a:t>
            </a:r>
            <a:r>
              <a:rPr lang="it-IT" sz="1700" b="1" dirty="0">
                <a:solidFill>
                  <a:srgbClr val="002060"/>
                </a:solidFill>
                <a:latin typeface="Garamond" pitchFamily="18" charset="0"/>
              </a:rPr>
              <a:t>, rispetto alle previsioni iniziali, da utilizzare </a:t>
            </a:r>
            <a:r>
              <a:rPr lang="it-IT" sz="1700" b="1" u="sng" dirty="0">
                <a:solidFill>
                  <a:srgbClr val="002060"/>
                </a:solidFill>
                <a:latin typeface="Garamond" pitchFamily="18" charset="0"/>
              </a:rPr>
              <a:t>in compensazione per far fronte alle variazioni in aumento dei costi delle lavorazioni</a:t>
            </a:r>
            <a:r>
              <a:rPr lang="it-IT" sz="1700" b="1" dirty="0">
                <a:solidFill>
                  <a:srgbClr val="002060"/>
                </a:solidFill>
                <a:latin typeface="Garamond" pitchFamily="18" charset="0"/>
              </a:rPr>
              <a:t>;</a:t>
            </a:r>
          </a:p>
          <a:p>
            <a:pPr algn="just">
              <a:spcBef>
                <a:spcPts val="1200"/>
              </a:spcBef>
              <a:buNone/>
            </a:pPr>
            <a:r>
              <a:rPr lang="it-IT" sz="1700" b="1" dirty="0">
                <a:solidFill>
                  <a:srgbClr val="002060"/>
                </a:solidFill>
                <a:latin typeface="Garamond" pitchFamily="18" charset="0"/>
              </a:rPr>
              <a:t>b) si realizzino soluzioni equivalenti o migliorative in termini economici, tecnici o di tempi di ultimazione dell'opera, </a:t>
            </a:r>
            <a:r>
              <a:rPr lang="it-IT" sz="1700" b="1" i="1" dirty="0">
                <a:solidFill>
                  <a:srgbClr val="AD070F"/>
                </a:solidFill>
                <a:latin typeface="Garamond" pitchFamily="18" charset="0"/>
              </a:rPr>
              <a:t>ivi compresa la sopravvenuta possibilità di utilizzo di </a:t>
            </a:r>
            <a:r>
              <a:rPr lang="it-IT" sz="1700" b="1" i="1" u="sng" dirty="0">
                <a:solidFill>
                  <a:srgbClr val="AD070F"/>
                </a:solidFill>
                <a:latin typeface="Garamond" pitchFamily="18" charset="0"/>
              </a:rPr>
              <a:t>materiali, componenti o tecnologie non esistenti al momento della progettazione </a:t>
            </a:r>
            <a:r>
              <a:rPr lang="it-IT" sz="1700" b="1" i="1" dirty="0">
                <a:solidFill>
                  <a:srgbClr val="AD070F"/>
                </a:solidFill>
                <a:latin typeface="Garamond" pitchFamily="18" charset="0"/>
              </a:rPr>
              <a:t>che possono determinare, </a:t>
            </a:r>
            <a:r>
              <a:rPr lang="it-IT" sz="1700" b="1" i="1" u="sng" dirty="0">
                <a:solidFill>
                  <a:srgbClr val="AD070F"/>
                </a:solidFill>
                <a:latin typeface="Garamond" pitchFamily="18" charset="0"/>
              </a:rPr>
              <a:t>senza incremento dei costi</a:t>
            </a:r>
            <a:r>
              <a:rPr lang="it-IT" sz="1700" b="1" i="1" dirty="0">
                <a:solidFill>
                  <a:srgbClr val="AD070F"/>
                </a:solidFill>
                <a:latin typeface="Garamond" pitchFamily="18" charset="0"/>
              </a:rPr>
              <a:t>, significativi miglioramenti nella qualità dell'opera o di parte di essa, o riduzione dei tempi di ultimazione;</a:t>
            </a:r>
          </a:p>
          <a:p>
            <a:pPr algn="just">
              <a:spcBef>
                <a:spcPts val="1200"/>
              </a:spcBef>
              <a:buNone/>
            </a:pPr>
            <a:r>
              <a:rPr lang="it-IT" sz="1700" b="1" i="1" dirty="0">
                <a:solidFill>
                  <a:srgbClr val="AD070F"/>
                </a:solidFill>
                <a:latin typeface="Garamond" pitchFamily="18" charset="0"/>
              </a:rPr>
              <a:t>c) </a:t>
            </a:r>
            <a:r>
              <a:rPr lang="it-IT" sz="1700" b="1" i="1" u="sng" dirty="0">
                <a:solidFill>
                  <a:srgbClr val="AD070F"/>
                </a:solidFill>
                <a:latin typeface="Garamond" pitchFamily="18" charset="0"/>
              </a:rPr>
              <a:t>gli interventi imposti dal direttore dei lavori per la soluzione di questioni tecniche emerse nell'esecuzione dei lavori che possano essere finanziati con le risorse iscritte nel quadro economico dell'opera</a:t>
            </a:r>
            <a:endParaRPr lang="en-GB" altLang="it-IT" sz="1700" b="1" i="1" u="sng" dirty="0">
              <a:solidFill>
                <a:srgbClr val="AD070F"/>
              </a:solidFill>
              <a:latin typeface="Garamond" pitchFamily="18" charset="0"/>
            </a:endParaRPr>
          </a:p>
        </p:txBody>
      </p:sp>
    </p:spTree>
    <p:extLst>
      <p:ext uri="{BB962C8B-B14F-4D97-AF65-F5344CB8AC3E}">
        <p14:creationId xmlns:p14="http://schemas.microsoft.com/office/powerpoint/2010/main" val="310458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49695-EBFA-BE5D-CC20-AE8F00F8D606}"/>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C0151732-976D-BF99-96FD-D07FD6F7BB5B}"/>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3711DA61-B8F5-5C4D-38CF-54557479D95D}"/>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206FC2E3-DFE2-9A32-9E5C-2647920A36C7}"/>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FBC3E5B8-CC45-BF81-04D0-240ECF74DE48}"/>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38470005-10CF-7EE8-13DA-E48E1539738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1" name="Google Shape;88;p1">
            <a:extLst>
              <a:ext uri="{FF2B5EF4-FFF2-40B4-BE49-F238E27FC236}">
                <a16:creationId xmlns:a16="http://schemas.microsoft.com/office/drawing/2014/main" id="{AD326650-AB57-FFEE-DB3D-AC66C12A0D39}"/>
              </a:ext>
            </a:extLst>
          </p:cNvPr>
          <p:cNvSpPr txBox="1"/>
          <p:nvPr/>
        </p:nvSpPr>
        <p:spPr>
          <a:xfrm>
            <a:off x="1933675" y="5173640"/>
            <a:ext cx="5904146" cy="707886"/>
          </a:xfrm>
          <a:prstGeom prst="rect">
            <a:avLst/>
          </a:prstGeom>
          <a:noFill/>
          <a:ln>
            <a:noFill/>
          </a:ln>
        </p:spPr>
        <p:txBody>
          <a:bodyPr spcFirstLastPara="1" wrap="square" lIns="54000" tIns="0" rIns="0" bIns="0" anchor="t" anchorCtr="0">
            <a:spAutoFit/>
          </a:bodyPr>
          <a:lstStyle/>
          <a:p>
            <a:pPr marL="0" marR="0" lvl="0" indent="0" algn="ctr" rtl="0">
              <a:spcBef>
                <a:spcPts val="0"/>
              </a:spcBef>
              <a:spcAft>
                <a:spcPts val="0"/>
              </a:spcAft>
              <a:buNone/>
            </a:pPr>
            <a:endParaRPr lang="it-IT" sz="1800" b="1" cap="small" dirty="0">
              <a:solidFill>
                <a:srgbClr val="2D489D"/>
              </a:solidFill>
              <a:latin typeface="Garamond" panose="02020404030301010803" pitchFamily="18" charset="0"/>
              <a:ea typeface="Tahoma"/>
              <a:cs typeface="Tahoma"/>
              <a:sym typeface="Tahoma"/>
            </a:endParaRPr>
          </a:p>
          <a:p>
            <a:pPr marL="0" marR="0" lvl="0" indent="0" algn="ctr" rtl="0">
              <a:spcBef>
                <a:spcPts val="0"/>
              </a:spcBef>
              <a:spcAft>
                <a:spcPts val="0"/>
              </a:spcAft>
              <a:buNone/>
            </a:pPr>
            <a:r>
              <a:rPr lang="it-IT" b="1" cap="small" dirty="0">
                <a:solidFill>
                  <a:srgbClr val="AD070F"/>
                </a:solidFill>
                <a:latin typeface="Garamond" panose="02020404030301010803" pitchFamily="18" charset="0"/>
                <a:ea typeface="Tahoma"/>
                <a:cs typeface="Tahoma"/>
                <a:sym typeface="Tahoma"/>
              </a:rPr>
              <a:t>Arch. Cristina Collettini</a:t>
            </a:r>
          </a:p>
          <a:p>
            <a:pPr marL="0" marR="0" lvl="0" indent="0" algn="ctr" rtl="0">
              <a:spcBef>
                <a:spcPts val="0"/>
              </a:spcBef>
              <a:spcAft>
                <a:spcPts val="0"/>
              </a:spcAft>
              <a:buNone/>
            </a:pPr>
            <a:r>
              <a:rPr lang="it-IT" b="1" cap="small" dirty="0">
                <a:solidFill>
                  <a:srgbClr val="AD070F"/>
                </a:solidFill>
                <a:latin typeface="Garamond" panose="02020404030301010803" pitchFamily="18" charset="0"/>
                <a:ea typeface="Tahoma"/>
                <a:cs typeface="Tahoma"/>
                <a:sym typeface="Tahoma"/>
              </a:rPr>
              <a:t>Soprintendente ABAP per le province di L’Aquila e Teramo</a:t>
            </a:r>
          </a:p>
        </p:txBody>
      </p:sp>
      <p:sp>
        <p:nvSpPr>
          <p:cNvPr id="12" name="Google Shape;88;p1">
            <a:extLst>
              <a:ext uri="{FF2B5EF4-FFF2-40B4-BE49-F238E27FC236}">
                <a16:creationId xmlns:a16="http://schemas.microsoft.com/office/drawing/2014/main" id="{AA012D63-E7E3-C5D2-3292-A8AB5EC531D7}"/>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3" name="Text Box 2">
            <a:extLst>
              <a:ext uri="{FF2B5EF4-FFF2-40B4-BE49-F238E27FC236}">
                <a16:creationId xmlns:a16="http://schemas.microsoft.com/office/drawing/2014/main" id="{A2DD6C30-FF06-B9CB-749A-0484303FFEFB}"/>
              </a:ext>
            </a:extLst>
          </p:cNvPr>
          <p:cNvSpPr txBox="1">
            <a:spLocks noChangeArrowheads="1"/>
          </p:cNvSpPr>
          <p:nvPr/>
        </p:nvSpPr>
        <p:spPr bwMode="auto">
          <a:xfrm>
            <a:off x="1242073" y="134488"/>
            <a:ext cx="7287350"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8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b="1" cap="small" dirty="0">
                <a:latin typeface="Garamond" panose="02020404030301010803" pitchFamily="18" charset="0"/>
                <a:ea typeface="Tahoma"/>
                <a:cs typeface="Tahoma"/>
              </a:rPr>
              <a:t>ANCE L’AQUILA</a:t>
            </a: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8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err="1">
                <a:latin typeface="Garamond" panose="02020404030301010803" pitchFamily="18" charset="0"/>
                <a:ea typeface="Tahoma"/>
                <a:cs typeface="Tahoma"/>
              </a:rPr>
              <a:t>Giornata</a:t>
            </a:r>
            <a:r>
              <a:rPr lang="en-GB" altLang="it-IT" sz="1800" i="1" dirty="0">
                <a:latin typeface="Garamond" panose="02020404030301010803" pitchFamily="18" charset="0"/>
                <a:ea typeface="Tahoma"/>
                <a:cs typeface="Tahoma"/>
              </a:rPr>
              <a:t> di aggiornamento</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a:latin typeface="Garamond" panose="02020404030301010803" pitchFamily="18" charset="0"/>
                <a:ea typeface="Tahoma"/>
                <a:cs typeface="Tahoma"/>
              </a:rPr>
              <a:t> </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800" i="1" dirty="0">
                <a:latin typeface="Garamond" panose="02020404030301010803" pitchFamily="18" charset="0"/>
                <a:ea typeface="Tahoma"/>
                <a:cs typeface="Tahoma"/>
              </a:rPr>
              <a:t>GLI APPALTI PUBBLICI DOPO IL CORRETTIVO</a:t>
            </a:r>
          </a:p>
          <a:p>
            <a:pPr marL="0" marR="0" lvl="0" indent="0" algn="ctr" defTabSz="914400" rtl="0" eaLnBrk="0" fontAlgn="base" latinLnBrk="0" hangingPunct="0">
              <a:lnSpc>
                <a:spcPct val="100000"/>
              </a:lnSpc>
              <a:spcBef>
                <a:spcPts val="0"/>
              </a:spcBef>
              <a:spcAft>
                <a:spcPct val="0"/>
              </a:spcAft>
              <a:buClrTx/>
              <a:buSzTx/>
              <a:buFontTx/>
              <a:buNone/>
              <a:tabLst/>
              <a:defRPr/>
            </a:pPr>
            <a:r>
              <a:rPr lang="en-GB" altLang="it-IT" sz="1600" dirty="0">
                <a:latin typeface="Garamond" panose="02020404030301010803" pitchFamily="18" charset="0"/>
                <a:ea typeface="Tahoma"/>
                <a:cs typeface="Tahoma"/>
              </a:rPr>
              <a:t>L’Aquila, 13 Maggio 2025</a:t>
            </a: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400" b="1" cap="small" dirty="0">
              <a:latin typeface="Garamond" panose="02020404030301010803" pitchFamily="18" charset="0"/>
              <a:ea typeface="Tahoma"/>
              <a:cs typeface="Tahoma"/>
            </a:endParaRPr>
          </a:p>
          <a:p>
            <a:pPr marL="0" marR="0" lvl="0" indent="0" algn="ctr" defTabSz="914400" rtl="0" eaLnBrk="0" fontAlgn="base" latinLnBrk="0" hangingPunct="0">
              <a:lnSpc>
                <a:spcPct val="100000"/>
              </a:lnSpc>
              <a:spcBef>
                <a:spcPts val="0"/>
              </a:spcBef>
              <a:spcAft>
                <a:spcPct val="0"/>
              </a:spcAft>
              <a:buClrTx/>
              <a:buSzTx/>
              <a:buFontTx/>
              <a:buNone/>
              <a:tabLst/>
              <a:defRPr/>
            </a:pPr>
            <a:endParaRPr lang="en-GB" altLang="it-IT" sz="1400" b="1" cap="small" dirty="0">
              <a:latin typeface="Garamond" panose="02020404030301010803" pitchFamily="18" charset="0"/>
              <a:ea typeface="Tahoma"/>
              <a:cs typeface="Tahoma"/>
            </a:endParaRPr>
          </a:p>
        </p:txBody>
      </p:sp>
      <p:sp>
        <p:nvSpPr>
          <p:cNvPr id="14" name="Text Box 2">
            <a:extLst>
              <a:ext uri="{FF2B5EF4-FFF2-40B4-BE49-F238E27FC236}">
                <a16:creationId xmlns:a16="http://schemas.microsoft.com/office/drawing/2014/main" id="{6829D149-43BC-FE44-4380-7FED3853EF58}"/>
              </a:ext>
            </a:extLst>
          </p:cNvPr>
          <p:cNvSpPr txBox="1">
            <a:spLocks noChangeArrowheads="1"/>
          </p:cNvSpPr>
          <p:nvPr/>
        </p:nvSpPr>
        <p:spPr bwMode="auto">
          <a:xfrm>
            <a:off x="2082800" y="2785430"/>
            <a:ext cx="545592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L’impatto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del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sulle</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Soprintendenze</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capoluogo</a:t>
            </a:r>
            <a:r>
              <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rPr>
              <a:t> di </a:t>
            </a:r>
            <a:r>
              <a:rPr kumimoji="0" lang="en-GB" altLang="it-IT" sz="2400" b="1" i="1" u="none" strike="noStrike" kern="1200" cap="none" spc="0" normalizeH="0" baseline="0" noProof="0" dirty="0" err="1">
                <a:ln>
                  <a:noFill/>
                </a:ln>
                <a:solidFill>
                  <a:srgbClr val="990000"/>
                </a:solidFill>
                <a:effectLst/>
                <a:uLnTx/>
                <a:uFillTx/>
                <a:latin typeface="Garamond" pitchFamily="18" charset="0"/>
                <a:ea typeface="+mn-ea"/>
                <a:cs typeface="+mn-cs"/>
              </a:rPr>
              <a:t>Regione</a:t>
            </a:r>
            <a:endParaRPr kumimoji="0" lang="en-GB" altLang="it-IT" sz="2400"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2" name="Text Box 2">
            <a:extLst>
              <a:ext uri="{FF2B5EF4-FFF2-40B4-BE49-F238E27FC236}">
                <a16:creationId xmlns:a16="http://schemas.microsoft.com/office/drawing/2014/main" id="{B58900BA-CBC8-307E-4FF1-4693B60D4C63}"/>
              </a:ext>
            </a:extLst>
          </p:cNvPr>
          <p:cNvSpPr txBox="1">
            <a:spLocks noChangeArrowheads="1"/>
          </p:cNvSpPr>
          <p:nvPr/>
        </p:nvSpPr>
        <p:spPr bwMode="auto">
          <a:xfrm>
            <a:off x="2033247" y="3925158"/>
            <a:ext cx="54559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GB" altLang="it-IT" sz="2400" b="1" i="1" u="none" strike="noStrike" kern="1200" cap="none" spc="0" normalizeH="0" baseline="0" noProof="0" dirty="0">
                <a:ln>
                  <a:noFill/>
                </a:ln>
                <a:solidFill>
                  <a:schemeClr val="accent6">
                    <a:lumMod val="50000"/>
                  </a:schemeClr>
                </a:solidFill>
                <a:effectLst/>
                <a:uLnTx/>
                <a:uFillTx/>
                <a:latin typeface="Garamond" pitchFamily="18" charset="0"/>
                <a:ea typeface="+mn-ea"/>
                <a:cs typeface="+mn-cs"/>
              </a:rPr>
              <a:t>Grazie per </a:t>
            </a:r>
            <a:r>
              <a:rPr kumimoji="0" lang="en-GB" altLang="it-IT" sz="2400" b="1" i="1" u="none" strike="noStrike" kern="1200" cap="none" spc="0" normalizeH="0" baseline="0" noProof="0" dirty="0" err="1">
                <a:ln>
                  <a:noFill/>
                </a:ln>
                <a:solidFill>
                  <a:schemeClr val="accent6">
                    <a:lumMod val="50000"/>
                  </a:schemeClr>
                </a:solidFill>
                <a:effectLst/>
                <a:uLnTx/>
                <a:uFillTx/>
                <a:latin typeface="Garamond" pitchFamily="18" charset="0"/>
                <a:ea typeface="+mn-ea"/>
                <a:cs typeface="+mn-cs"/>
              </a:rPr>
              <a:t>l’attenzione</a:t>
            </a:r>
            <a:r>
              <a:rPr kumimoji="0" lang="en-GB" altLang="it-IT" sz="2400" b="1" i="1" u="none" strike="noStrike" kern="1200" cap="none" spc="0" normalizeH="0" baseline="0" noProof="0" dirty="0">
                <a:ln>
                  <a:noFill/>
                </a:ln>
                <a:solidFill>
                  <a:schemeClr val="accent6">
                    <a:lumMod val="50000"/>
                  </a:schemeClr>
                </a:solidFill>
                <a:effectLst/>
                <a:uLnTx/>
                <a:uFillTx/>
                <a:latin typeface="Garamond" pitchFamily="18" charset="0"/>
                <a:ea typeface="+mn-ea"/>
                <a:cs typeface="+mn-cs"/>
              </a:rPr>
              <a:t>!</a:t>
            </a:r>
          </a:p>
        </p:txBody>
      </p:sp>
    </p:spTree>
    <p:extLst>
      <p:ext uri="{BB962C8B-B14F-4D97-AF65-F5344CB8AC3E}">
        <p14:creationId xmlns:p14="http://schemas.microsoft.com/office/powerpoint/2010/main" val="3829295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89571-0B0C-D373-0682-440296936A57}"/>
            </a:ext>
          </a:extLst>
        </p:cNvPr>
        <p:cNvGrpSpPr/>
        <p:nvPr/>
      </p:nvGrpSpPr>
      <p:grpSpPr>
        <a:xfrm>
          <a:off x="0" y="0"/>
          <a:ext cx="0" cy="0"/>
          <a:chOff x="0" y="0"/>
          <a:chExt cx="0" cy="0"/>
        </a:xfrm>
      </p:grpSpPr>
      <p:pic>
        <p:nvPicPr>
          <p:cNvPr id="26" name="Immagine 25">
            <a:extLst>
              <a:ext uri="{FF2B5EF4-FFF2-40B4-BE49-F238E27FC236}">
                <a16:creationId xmlns:a16="http://schemas.microsoft.com/office/drawing/2014/main" id="{92BEA8BD-0FD1-7F1F-A327-410D8C5822F5}"/>
              </a:ext>
            </a:extLst>
          </p:cNvPr>
          <p:cNvPicPr>
            <a:picLocks noChangeAspect="1"/>
          </p:cNvPicPr>
          <p:nvPr/>
        </p:nvPicPr>
        <p:blipFill>
          <a:blip r:embed="rId3"/>
          <a:stretch>
            <a:fillRect/>
          </a:stretch>
        </p:blipFill>
        <p:spPr>
          <a:xfrm>
            <a:off x="733560" y="291415"/>
            <a:ext cx="3230478" cy="3018376"/>
          </a:xfrm>
          <a:prstGeom prst="rect">
            <a:avLst/>
          </a:prstGeom>
        </p:spPr>
      </p:pic>
      <p:sp>
        <p:nvSpPr>
          <p:cNvPr id="4" name="Rettangolo 3">
            <a:extLst>
              <a:ext uri="{FF2B5EF4-FFF2-40B4-BE49-F238E27FC236}">
                <a16:creationId xmlns:a16="http://schemas.microsoft.com/office/drawing/2014/main" id="{CD46BDB9-55CA-0019-10CA-CCC547DBE9E8}"/>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1D20D0F8-B4C7-0791-D138-0E4C8A8BB99A}"/>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2718DADA-012C-8754-1986-49370D6BA376}"/>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A9228615-C7B0-5CB6-F823-DDA69CF5C752}"/>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E200CDF1-B9AD-2CDA-10F5-64FA64C6B1DD}"/>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2F9B6C63-E7F8-5173-1EAB-90612BCF6E2B}"/>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3" name="Text Box 2">
            <a:extLst>
              <a:ext uri="{FF2B5EF4-FFF2-40B4-BE49-F238E27FC236}">
                <a16:creationId xmlns:a16="http://schemas.microsoft.com/office/drawing/2014/main" id="{53F25647-CF22-AEDC-8868-D77EC04D4542}"/>
              </a:ext>
            </a:extLst>
          </p:cNvPr>
          <p:cNvSpPr txBox="1">
            <a:spLocks noChangeArrowheads="1"/>
          </p:cNvSpPr>
          <p:nvPr/>
        </p:nvSpPr>
        <p:spPr bwMode="auto">
          <a:xfrm>
            <a:off x="1894846" y="711391"/>
            <a:ext cx="100990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000" b="1" i="1" dirty="0">
                <a:solidFill>
                  <a:srgbClr val="002060"/>
                </a:solidFill>
                <a:latin typeface="Garamond" pitchFamily="18" charset="0"/>
              </a:rPr>
              <a:t>PRINCIPIO DEL RISULTATO</a:t>
            </a:r>
          </a:p>
        </p:txBody>
      </p:sp>
      <p:sp>
        <p:nvSpPr>
          <p:cNvPr id="15" name="Text Box 2">
            <a:extLst>
              <a:ext uri="{FF2B5EF4-FFF2-40B4-BE49-F238E27FC236}">
                <a16:creationId xmlns:a16="http://schemas.microsoft.com/office/drawing/2014/main" id="{9EB3BE72-2B1E-A8CA-B74A-611DA1862EC8}"/>
              </a:ext>
            </a:extLst>
          </p:cNvPr>
          <p:cNvSpPr txBox="1">
            <a:spLocks noChangeArrowheads="1"/>
          </p:cNvSpPr>
          <p:nvPr/>
        </p:nvSpPr>
        <p:spPr bwMode="auto">
          <a:xfrm>
            <a:off x="1798542" y="1615941"/>
            <a:ext cx="100990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000" b="1" i="1" dirty="0" err="1">
                <a:solidFill>
                  <a:srgbClr val="C00000"/>
                </a:solidFill>
                <a:latin typeface="Garamond" pitchFamily="18" charset="0"/>
              </a:rPr>
              <a:t>Discrezionalità</a:t>
            </a:r>
            <a:r>
              <a:rPr lang="en-GB" altLang="it-IT" sz="1000" b="1" i="1" dirty="0">
                <a:solidFill>
                  <a:srgbClr val="C00000"/>
                </a:solidFill>
                <a:latin typeface="Garamond" pitchFamily="18" charset="0"/>
              </a:rPr>
              <a:t> </a:t>
            </a:r>
            <a:r>
              <a:rPr lang="en-GB" altLang="it-IT" sz="1000" b="1" i="1" dirty="0" err="1">
                <a:solidFill>
                  <a:srgbClr val="C00000"/>
                </a:solidFill>
                <a:latin typeface="Garamond" pitchFamily="18" charset="0"/>
              </a:rPr>
              <a:t>tecnico-amministrativa</a:t>
            </a:r>
            <a:endParaRPr lang="en-GB" altLang="it-IT" sz="1000" b="1" i="1" dirty="0">
              <a:solidFill>
                <a:srgbClr val="C00000"/>
              </a:solidFill>
              <a:latin typeface="Garamond" pitchFamily="18" charset="0"/>
            </a:endParaRPr>
          </a:p>
        </p:txBody>
      </p:sp>
      <p:sp>
        <p:nvSpPr>
          <p:cNvPr id="27" name="Text Box 2">
            <a:extLst>
              <a:ext uri="{FF2B5EF4-FFF2-40B4-BE49-F238E27FC236}">
                <a16:creationId xmlns:a16="http://schemas.microsoft.com/office/drawing/2014/main" id="{7B72D8F5-E454-D479-4B47-E4CE2D9B55C1}"/>
              </a:ext>
            </a:extLst>
          </p:cNvPr>
          <p:cNvSpPr txBox="1">
            <a:spLocks noChangeArrowheads="1"/>
          </p:cNvSpPr>
          <p:nvPr/>
        </p:nvSpPr>
        <p:spPr bwMode="auto">
          <a:xfrm>
            <a:off x="998958" y="2234395"/>
            <a:ext cx="100990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000" b="1" i="1" dirty="0">
                <a:solidFill>
                  <a:srgbClr val="002060"/>
                </a:solidFill>
                <a:latin typeface="Garamond" pitchFamily="18" charset="0"/>
              </a:rPr>
              <a:t>PRINCIPIO DI BUONA FEDE</a:t>
            </a:r>
          </a:p>
        </p:txBody>
      </p:sp>
      <p:sp>
        <p:nvSpPr>
          <p:cNvPr id="28" name="Text Box 2">
            <a:extLst>
              <a:ext uri="{FF2B5EF4-FFF2-40B4-BE49-F238E27FC236}">
                <a16:creationId xmlns:a16="http://schemas.microsoft.com/office/drawing/2014/main" id="{30BD8F0B-B5AA-7963-6103-9E27068347ED}"/>
              </a:ext>
            </a:extLst>
          </p:cNvPr>
          <p:cNvSpPr txBox="1">
            <a:spLocks noChangeArrowheads="1"/>
          </p:cNvSpPr>
          <p:nvPr/>
        </p:nvSpPr>
        <p:spPr bwMode="auto">
          <a:xfrm>
            <a:off x="2697301" y="2155856"/>
            <a:ext cx="100990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1000" b="1" i="1" dirty="0">
                <a:solidFill>
                  <a:srgbClr val="002060"/>
                </a:solidFill>
                <a:latin typeface="Garamond" pitchFamily="18" charset="0"/>
              </a:rPr>
              <a:t>PRINCIPIO ACCESSO AL MERCATO</a:t>
            </a:r>
          </a:p>
        </p:txBody>
      </p:sp>
      <p:sp>
        <p:nvSpPr>
          <p:cNvPr id="2" name="Text Box 2">
            <a:extLst>
              <a:ext uri="{FF2B5EF4-FFF2-40B4-BE49-F238E27FC236}">
                <a16:creationId xmlns:a16="http://schemas.microsoft.com/office/drawing/2014/main" id="{4E4A9A8A-8D74-0E46-0DFA-BE797BFCA281}"/>
              </a:ext>
            </a:extLst>
          </p:cNvPr>
          <p:cNvSpPr txBox="1">
            <a:spLocks noChangeArrowheads="1"/>
          </p:cNvSpPr>
          <p:nvPr/>
        </p:nvSpPr>
        <p:spPr bwMode="auto">
          <a:xfrm>
            <a:off x="989856" y="3956662"/>
            <a:ext cx="18711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1800" b="1" i="1" dirty="0">
                <a:solidFill>
                  <a:srgbClr val="C00000"/>
                </a:solidFill>
                <a:latin typeface="Garamond" pitchFamily="18" charset="0"/>
              </a:rPr>
              <a:t>Art. 82 bis </a:t>
            </a:r>
            <a:r>
              <a:rPr lang="en-GB" altLang="it-IT" sz="1800" b="1" i="1" dirty="0" err="1">
                <a:solidFill>
                  <a:srgbClr val="C00000"/>
                </a:solidFill>
                <a:latin typeface="Garamond" pitchFamily="18" charset="0"/>
              </a:rPr>
              <a:t>D.Lgs</a:t>
            </a:r>
            <a:r>
              <a:rPr lang="en-GB" altLang="it-IT" sz="1800" b="1" i="1" dirty="0">
                <a:solidFill>
                  <a:srgbClr val="C00000"/>
                </a:solidFill>
                <a:latin typeface="Garamond" pitchFamily="18" charset="0"/>
              </a:rPr>
              <a:t>. 36/2023</a:t>
            </a:r>
          </a:p>
          <a:p>
            <a:pPr algn="ctr">
              <a:spcBef>
                <a:spcPts val="0"/>
              </a:spcBef>
              <a:buNone/>
            </a:pPr>
            <a:r>
              <a:rPr lang="en-GB" altLang="it-IT" sz="1800" b="1" i="1" dirty="0">
                <a:solidFill>
                  <a:srgbClr val="C00000"/>
                </a:solidFill>
                <a:latin typeface="Garamond" pitchFamily="18" charset="0"/>
              </a:rPr>
              <a:t>(dopo </a:t>
            </a:r>
            <a:r>
              <a:rPr lang="en-GB" altLang="it-IT" sz="1800" b="1" i="1" dirty="0" err="1">
                <a:solidFill>
                  <a:srgbClr val="C00000"/>
                </a:solidFill>
                <a:latin typeface="Garamond" pitchFamily="18" charset="0"/>
              </a:rPr>
              <a:t>correttivo</a:t>
            </a:r>
            <a:r>
              <a:rPr lang="en-GB" altLang="it-IT" sz="1800" b="1" i="1" dirty="0">
                <a:solidFill>
                  <a:srgbClr val="C00000"/>
                </a:solidFill>
                <a:latin typeface="Garamond" pitchFamily="18" charset="0"/>
              </a:rPr>
              <a:t>)</a:t>
            </a:r>
          </a:p>
        </p:txBody>
      </p:sp>
      <p:sp>
        <p:nvSpPr>
          <p:cNvPr id="3" name="Freccia a destra 2">
            <a:extLst>
              <a:ext uri="{FF2B5EF4-FFF2-40B4-BE49-F238E27FC236}">
                <a16:creationId xmlns:a16="http://schemas.microsoft.com/office/drawing/2014/main" id="{14FEF8F7-4A52-90F4-A271-001FAA62A074}"/>
              </a:ext>
            </a:extLst>
          </p:cNvPr>
          <p:cNvSpPr/>
          <p:nvPr/>
        </p:nvSpPr>
        <p:spPr>
          <a:xfrm>
            <a:off x="3264180" y="4108876"/>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Text Box 2">
            <a:extLst>
              <a:ext uri="{FF2B5EF4-FFF2-40B4-BE49-F238E27FC236}">
                <a16:creationId xmlns:a16="http://schemas.microsoft.com/office/drawing/2014/main" id="{5B2332CA-1A55-1A82-53FD-2D208F2A6C8C}"/>
              </a:ext>
            </a:extLst>
          </p:cNvPr>
          <p:cNvSpPr txBox="1">
            <a:spLocks noChangeArrowheads="1"/>
          </p:cNvSpPr>
          <p:nvPr/>
        </p:nvSpPr>
        <p:spPr bwMode="auto">
          <a:xfrm>
            <a:off x="4196142" y="3772598"/>
            <a:ext cx="4919810" cy="1255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None/>
            </a:pPr>
            <a:r>
              <a:rPr lang="it-IT" sz="1800" b="1" i="1" dirty="0">
                <a:solidFill>
                  <a:srgbClr val="AD070F"/>
                </a:solidFill>
                <a:latin typeface="Garamond" pitchFamily="18" charset="0"/>
              </a:rPr>
              <a:t>ACCORDO DI COLLABORAZIONE PLURILATERALE</a:t>
            </a:r>
          </a:p>
          <a:p>
            <a:pPr>
              <a:buNone/>
            </a:pPr>
            <a:r>
              <a:rPr lang="it-IT" altLang="it-IT" sz="1800" b="1" i="1" dirty="0">
                <a:solidFill>
                  <a:srgbClr val="002060"/>
                </a:solidFill>
                <a:latin typeface="Garamond" pitchFamily="18" charset="0"/>
              </a:rPr>
              <a:t>Articolo aggiunto dall’art. 29, comma 1, del </a:t>
            </a:r>
            <a:r>
              <a:rPr lang="it-IT" altLang="it-IT" sz="1800" b="1" i="1" dirty="0" err="1">
                <a:solidFill>
                  <a:srgbClr val="002060"/>
                </a:solidFill>
                <a:latin typeface="Garamond" pitchFamily="18" charset="0"/>
              </a:rPr>
              <a:t>D.Lgs.</a:t>
            </a:r>
            <a:r>
              <a:rPr lang="it-IT" altLang="it-IT" sz="1800" b="1" i="1" dirty="0">
                <a:solidFill>
                  <a:srgbClr val="002060"/>
                </a:solidFill>
                <a:latin typeface="Garamond" pitchFamily="18" charset="0"/>
              </a:rPr>
              <a:t> 31 dicembre 2024, n. 209</a:t>
            </a:r>
            <a:endParaRPr lang="en-GB" altLang="it-IT" sz="1800" b="1" i="1" dirty="0">
              <a:solidFill>
                <a:srgbClr val="002060"/>
              </a:solidFill>
              <a:latin typeface="Garamond" pitchFamily="18" charset="0"/>
            </a:endParaRPr>
          </a:p>
        </p:txBody>
      </p:sp>
      <p:sp>
        <p:nvSpPr>
          <p:cNvPr id="8" name="Text Box 2">
            <a:extLst>
              <a:ext uri="{FF2B5EF4-FFF2-40B4-BE49-F238E27FC236}">
                <a16:creationId xmlns:a16="http://schemas.microsoft.com/office/drawing/2014/main" id="{8C36E6C5-0299-C6B1-CD7E-3850B72978D5}"/>
              </a:ext>
            </a:extLst>
          </p:cNvPr>
          <p:cNvSpPr txBox="1">
            <a:spLocks noChangeArrowheads="1"/>
          </p:cNvSpPr>
          <p:nvPr/>
        </p:nvSpPr>
        <p:spPr bwMode="auto">
          <a:xfrm>
            <a:off x="4015746" y="1135864"/>
            <a:ext cx="177467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1800" b="1" i="1" dirty="0">
                <a:solidFill>
                  <a:srgbClr val="C00000"/>
                </a:solidFill>
                <a:latin typeface="Garamond" pitchFamily="18" charset="0"/>
              </a:rPr>
              <a:t>Art. 4</a:t>
            </a:r>
          </a:p>
          <a:p>
            <a:pPr algn="ctr">
              <a:spcBef>
                <a:spcPts val="0"/>
              </a:spcBef>
              <a:buNone/>
            </a:pPr>
            <a:r>
              <a:rPr lang="en-GB" altLang="it-IT" sz="1800" b="1" i="1" dirty="0">
                <a:solidFill>
                  <a:srgbClr val="C00000"/>
                </a:solidFill>
                <a:latin typeface="Garamond" pitchFamily="18" charset="0"/>
              </a:rPr>
              <a:t> </a:t>
            </a:r>
            <a:r>
              <a:rPr lang="en-GB" altLang="it-IT" sz="1800" b="1" i="1" dirty="0" err="1">
                <a:solidFill>
                  <a:srgbClr val="C00000"/>
                </a:solidFill>
                <a:latin typeface="Garamond" pitchFamily="18" charset="0"/>
              </a:rPr>
              <a:t>D.Lgs</a:t>
            </a:r>
            <a:r>
              <a:rPr lang="en-GB" altLang="it-IT" sz="1800" b="1" i="1" dirty="0">
                <a:solidFill>
                  <a:srgbClr val="C00000"/>
                </a:solidFill>
                <a:latin typeface="Garamond" pitchFamily="18" charset="0"/>
              </a:rPr>
              <a:t>. 36/2023</a:t>
            </a:r>
          </a:p>
        </p:txBody>
      </p:sp>
      <p:sp>
        <p:nvSpPr>
          <p:cNvPr id="11" name="Freccia a destra 10">
            <a:extLst>
              <a:ext uri="{FF2B5EF4-FFF2-40B4-BE49-F238E27FC236}">
                <a16:creationId xmlns:a16="http://schemas.microsoft.com/office/drawing/2014/main" id="{6B810DA3-B783-A56C-999B-F37F093ED716}"/>
              </a:ext>
            </a:extLst>
          </p:cNvPr>
          <p:cNvSpPr/>
          <p:nvPr/>
        </p:nvSpPr>
        <p:spPr>
          <a:xfrm>
            <a:off x="5800659" y="1405822"/>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Text Box 2">
            <a:extLst>
              <a:ext uri="{FF2B5EF4-FFF2-40B4-BE49-F238E27FC236}">
                <a16:creationId xmlns:a16="http://schemas.microsoft.com/office/drawing/2014/main" id="{91F6E75F-0E23-851D-8922-88CE246156C9}"/>
              </a:ext>
            </a:extLst>
          </p:cNvPr>
          <p:cNvSpPr txBox="1">
            <a:spLocks noChangeArrowheads="1"/>
          </p:cNvSpPr>
          <p:nvPr/>
        </p:nvSpPr>
        <p:spPr bwMode="auto">
          <a:xfrm>
            <a:off x="6608363" y="1019120"/>
            <a:ext cx="231211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ct val="50000"/>
              </a:spcBef>
              <a:buNone/>
            </a:pPr>
            <a:r>
              <a:rPr lang="it-IT" sz="1800" b="1" dirty="0">
                <a:solidFill>
                  <a:srgbClr val="002060"/>
                </a:solidFill>
                <a:latin typeface="Garamond" pitchFamily="18" charset="0"/>
              </a:rPr>
              <a:t>Le disposizioni del codice si interpretano e si applicano in base ai principi di cui agli articoli 1, 2 e 3.</a:t>
            </a:r>
            <a:endParaRPr lang="en-GB" altLang="it-IT" sz="1800" b="1" dirty="0">
              <a:solidFill>
                <a:srgbClr val="002060"/>
              </a:solidFill>
              <a:latin typeface="Garamond" pitchFamily="18" charset="0"/>
            </a:endParaRPr>
          </a:p>
        </p:txBody>
      </p:sp>
      <p:sp>
        <p:nvSpPr>
          <p:cNvPr id="16" name="Text Box 2">
            <a:extLst>
              <a:ext uri="{FF2B5EF4-FFF2-40B4-BE49-F238E27FC236}">
                <a16:creationId xmlns:a16="http://schemas.microsoft.com/office/drawing/2014/main" id="{83D967C9-B2B2-378B-7C87-F12456370FA4}"/>
              </a:ext>
            </a:extLst>
          </p:cNvPr>
          <p:cNvSpPr txBox="1">
            <a:spLocks noChangeArrowheads="1"/>
          </p:cNvSpPr>
          <p:nvPr/>
        </p:nvSpPr>
        <p:spPr bwMode="auto">
          <a:xfrm>
            <a:off x="5396358" y="88084"/>
            <a:ext cx="31081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I PRINCIPI</a:t>
            </a:r>
          </a:p>
        </p:txBody>
      </p:sp>
    </p:spTree>
    <p:extLst>
      <p:ext uri="{BB962C8B-B14F-4D97-AF65-F5344CB8AC3E}">
        <p14:creationId xmlns:p14="http://schemas.microsoft.com/office/powerpoint/2010/main" val="372045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heel(1)">
                                      <p:cBhvr>
                                        <p:cTn id="19" dur="2000"/>
                                        <p:tgtEl>
                                          <p:spTgt spid="27"/>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heel(1)">
                                      <p:cBhvr>
                                        <p:cTn id="24" dur="20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500" fill="hold"/>
                                        <p:tgtEl>
                                          <p:spTgt spid="2"/>
                                        </p:tgtEl>
                                        <p:attrNameLst>
                                          <p:attrName>ppt_w</p:attrName>
                                        </p:attrNameLst>
                                      </p:cBhvr>
                                      <p:tavLst>
                                        <p:tav tm="0">
                                          <p:val>
                                            <p:fltVal val="0"/>
                                          </p:val>
                                        </p:tav>
                                        <p:tav tm="100000">
                                          <p:val>
                                            <p:strVal val="#ppt_w"/>
                                          </p:val>
                                        </p:tav>
                                      </p:tavLst>
                                    </p:anim>
                                    <p:anim calcmode="lin" valueType="num">
                                      <p:cBhvr>
                                        <p:cTn id="30" dur="500" fill="hold"/>
                                        <p:tgtEl>
                                          <p:spTgt spid="2"/>
                                        </p:tgtEl>
                                        <p:attrNameLst>
                                          <p:attrName>ppt_h</p:attrName>
                                        </p:attrNameLst>
                                      </p:cBhvr>
                                      <p:tavLst>
                                        <p:tav tm="0">
                                          <p:val>
                                            <p:fltVal val="0"/>
                                          </p:val>
                                        </p:tav>
                                        <p:tav tm="100000">
                                          <p:val>
                                            <p:strVal val="#ppt_h"/>
                                          </p:val>
                                        </p:tav>
                                      </p:tavLst>
                                    </p:anim>
                                    <p:animEffect transition="in" filter="fade">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ppt_w</p:attrName>
                                        </p:attrNameLst>
                                      </p:cBhvr>
                                      <p:tavLst>
                                        <p:tav tm="0">
                                          <p:val>
                                            <p:fltVal val="0"/>
                                          </p:val>
                                        </p:tav>
                                        <p:tav tm="100000">
                                          <p:val>
                                            <p:strVal val="#ppt_w"/>
                                          </p:val>
                                        </p:tav>
                                      </p:tavLst>
                                    </p:anim>
                                    <p:anim calcmode="lin" valueType="num">
                                      <p:cBhvr>
                                        <p:cTn id="37" dur="500" fill="hold"/>
                                        <p:tgtEl>
                                          <p:spTgt spid="5"/>
                                        </p:tgtEl>
                                        <p:attrNameLst>
                                          <p:attrName>ppt_h</p:attrName>
                                        </p:attrNameLst>
                                      </p:cBhvr>
                                      <p:tavLst>
                                        <p:tav tm="0">
                                          <p:val>
                                            <p:fltVal val="0"/>
                                          </p:val>
                                        </p:tav>
                                        <p:tav tm="100000">
                                          <p:val>
                                            <p:strVal val="#ppt_h"/>
                                          </p:val>
                                        </p:tav>
                                      </p:tavLst>
                                    </p:anim>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Effect transition="in" filter="fade">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500" fill="hold"/>
                                        <p:tgtEl>
                                          <p:spTgt spid="14"/>
                                        </p:tgtEl>
                                        <p:attrNameLst>
                                          <p:attrName>ppt_w</p:attrName>
                                        </p:attrNameLst>
                                      </p:cBhvr>
                                      <p:tavLst>
                                        <p:tav tm="0">
                                          <p:val>
                                            <p:fltVal val="0"/>
                                          </p:val>
                                        </p:tav>
                                        <p:tav tm="100000">
                                          <p:val>
                                            <p:strVal val="#ppt_w"/>
                                          </p:val>
                                        </p:tav>
                                      </p:tavLst>
                                    </p:anim>
                                    <p:anim calcmode="lin" valueType="num">
                                      <p:cBhvr>
                                        <p:cTn id="51" dur="500" fill="hold"/>
                                        <p:tgtEl>
                                          <p:spTgt spid="14"/>
                                        </p:tgtEl>
                                        <p:attrNameLst>
                                          <p:attrName>ppt_h</p:attrName>
                                        </p:attrNameLst>
                                      </p:cBhvr>
                                      <p:tavLst>
                                        <p:tav tm="0">
                                          <p:val>
                                            <p:fltVal val="0"/>
                                          </p:val>
                                        </p:tav>
                                        <p:tav tm="100000">
                                          <p:val>
                                            <p:strVal val="#ppt_h"/>
                                          </p:val>
                                        </p:tav>
                                      </p:tavLst>
                                    </p:anim>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p:cTn id="57" dur="500" fill="hold"/>
                                        <p:tgtEl>
                                          <p:spTgt spid="16"/>
                                        </p:tgtEl>
                                        <p:attrNameLst>
                                          <p:attrName>ppt_w</p:attrName>
                                        </p:attrNameLst>
                                      </p:cBhvr>
                                      <p:tavLst>
                                        <p:tav tm="0">
                                          <p:val>
                                            <p:fltVal val="0"/>
                                          </p:val>
                                        </p:tav>
                                        <p:tav tm="100000">
                                          <p:val>
                                            <p:strVal val="#ppt_w"/>
                                          </p:val>
                                        </p:tav>
                                      </p:tavLst>
                                    </p:anim>
                                    <p:anim calcmode="lin" valueType="num">
                                      <p:cBhvr>
                                        <p:cTn id="58" dur="500" fill="hold"/>
                                        <p:tgtEl>
                                          <p:spTgt spid="16"/>
                                        </p:tgtEl>
                                        <p:attrNameLst>
                                          <p:attrName>ppt_h</p:attrName>
                                        </p:attrNameLst>
                                      </p:cBhvr>
                                      <p:tavLst>
                                        <p:tav tm="0">
                                          <p:val>
                                            <p:fltVal val="0"/>
                                          </p:val>
                                        </p:tav>
                                        <p:tav tm="100000">
                                          <p:val>
                                            <p:strVal val="#ppt_h"/>
                                          </p:val>
                                        </p:tav>
                                      </p:tavLst>
                                    </p:anim>
                                    <p:animEffect transition="in" filter="fade">
                                      <p:cBhvr>
                                        <p:cTn id="5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27" grpId="0"/>
      <p:bldP spid="28" grpId="0"/>
      <p:bldP spid="2" grpId="0"/>
      <p:bldP spid="5" grpId="0"/>
      <p:bldP spid="8" grpId="0"/>
      <p:bldP spid="14"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07872-9F09-4334-66DA-9D53DD1531CC}"/>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5ECC2478-B4BA-A1FE-FAF2-4B4C2CD4CE5D}"/>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4CCCC31C-EE79-9E40-23B1-0C0960DF32C2}"/>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1754A13B-71C9-8276-8EB6-AF2430AD0A87}"/>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17B51905-E395-DF8A-E9C1-70DF3D7F83CF}"/>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1B068C50-59C4-32E1-3FF6-4311F3156031}"/>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F7E3B1F2-28E8-9899-3AA9-707E38713345}"/>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2" name="Text Box 2">
            <a:extLst>
              <a:ext uri="{FF2B5EF4-FFF2-40B4-BE49-F238E27FC236}">
                <a16:creationId xmlns:a16="http://schemas.microsoft.com/office/drawing/2014/main" id="{954025F4-3A21-4802-919A-96B384AABF5D}"/>
              </a:ext>
            </a:extLst>
          </p:cNvPr>
          <p:cNvSpPr txBox="1">
            <a:spLocks noChangeArrowheads="1"/>
          </p:cNvSpPr>
          <p:nvPr/>
        </p:nvSpPr>
        <p:spPr bwMode="auto">
          <a:xfrm>
            <a:off x="989856" y="899320"/>
            <a:ext cx="18711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1800" b="1" i="1" dirty="0">
                <a:solidFill>
                  <a:srgbClr val="C00000"/>
                </a:solidFill>
                <a:latin typeface="Garamond" pitchFamily="18" charset="0"/>
              </a:rPr>
              <a:t>Art. 82 bis </a:t>
            </a:r>
            <a:r>
              <a:rPr lang="en-GB" altLang="it-IT" sz="1800" b="1" i="1" dirty="0" err="1">
                <a:solidFill>
                  <a:srgbClr val="C00000"/>
                </a:solidFill>
                <a:latin typeface="Garamond" pitchFamily="18" charset="0"/>
              </a:rPr>
              <a:t>D.Lgs</a:t>
            </a:r>
            <a:r>
              <a:rPr lang="en-GB" altLang="it-IT" sz="1800" b="1" i="1" dirty="0">
                <a:solidFill>
                  <a:srgbClr val="C00000"/>
                </a:solidFill>
                <a:latin typeface="Garamond" pitchFamily="18" charset="0"/>
              </a:rPr>
              <a:t>. 36/2023</a:t>
            </a:r>
          </a:p>
          <a:p>
            <a:pPr algn="ctr">
              <a:spcBef>
                <a:spcPts val="0"/>
              </a:spcBef>
              <a:buNone/>
            </a:pPr>
            <a:r>
              <a:rPr lang="en-GB" altLang="it-IT" sz="1800" b="1" i="1" dirty="0">
                <a:solidFill>
                  <a:srgbClr val="C00000"/>
                </a:solidFill>
                <a:latin typeface="Garamond" pitchFamily="18" charset="0"/>
              </a:rPr>
              <a:t>(dopo </a:t>
            </a:r>
            <a:r>
              <a:rPr lang="en-GB" altLang="it-IT" sz="1800" b="1" i="1" dirty="0" err="1">
                <a:solidFill>
                  <a:srgbClr val="C00000"/>
                </a:solidFill>
                <a:latin typeface="Garamond" pitchFamily="18" charset="0"/>
              </a:rPr>
              <a:t>correttivo</a:t>
            </a:r>
            <a:r>
              <a:rPr lang="en-GB" altLang="it-IT" sz="1800" b="1" i="1" dirty="0">
                <a:solidFill>
                  <a:srgbClr val="C00000"/>
                </a:solidFill>
                <a:latin typeface="Garamond" pitchFamily="18" charset="0"/>
              </a:rPr>
              <a:t>)</a:t>
            </a:r>
          </a:p>
        </p:txBody>
      </p:sp>
      <p:sp>
        <p:nvSpPr>
          <p:cNvPr id="5" name="Text Box 2">
            <a:extLst>
              <a:ext uri="{FF2B5EF4-FFF2-40B4-BE49-F238E27FC236}">
                <a16:creationId xmlns:a16="http://schemas.microsoft.com/office/drawing/2014/main" id="{55BEF934-118A-AF46-DFE4-6A436998B3AC}"/>
              </a:ext>
            </a:extLst>
          </p:cNvPr>
          <p:cNvSpPr txBox="1">
            <a:spLocks noChangeArrowheads="1"/>
          </p:cNvSpPr>
          <p:nvPr/>
        </p:nvSpPr>
        <p:spPr bwMode="auto">
          <a:xfrm>
            <a:off x="3371499" y="748914"/>
            <a:ext cx="5497621" cy="578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i="1" dirty="0">
                <a:solidFill>
                  <a:srgbClr val="002060"/>
                </a:solidFill>
                <a:latin typeface="Garamond" pitchFamily="18" charset="0"/>
              </a:rPr>
              <a:t>1. Le stazioni appaltanti possono inserire nei documenti di gara … lo schema di un </a:t>
            </a:r>
            <a:r>
              <a:rPr lang="it-IT" sz="1800" b="1" i="1" dirty="0">
                <a:solidFill>
                  <a:srgbClr val="AD070F"/>
                </a:solidFill>
                <a:latin typeface="Garamond" pitchFamily="18" charset="0"/>
              </a:rPr>
              <a:t>accordo di collaborazione plurilaterale </a:t>
            </a:r>
            <a:r>
              <a:rPr lang="it-IT" sz="1800" b="1" i="1" dirty="0">
                <a:solidFill>
                  <a:srgbClr val="002060"/>
                </a:solidFill>
                <a:latin typeface="Garamond" pitchFamily="18" charset="0"/>
              </a:rPr>
              <a:t>con il quale le parti coinvolte … nella fase di esecuzione di un contratto di lavori, servizi o forniture, disciplinano le forme, le modalità e gli obiettivi della reciproca collaborazione </a:t>
            </a:r>
            <a:r>
              <a:rPr lang="it-IT" sz="1800" b="1" i="1" u="sng" dirty="0">
                <a:solidFill>
                  <a:srgbClr val="002060"/>
                </a:solidFill>
                <a:latin typeface="Garamond" pitchFamily="18" charset="0"/>
              </a:rPr>
              <a:t>al fine di perseguire il </a:t>
            </a:r>
            <a:r>
              <a:rPr lang="it-IT" sz="1800" b="1" i="1" u="sng" dirty="0">
                <a:solidFill>
                  <a:schemeClr val="accent4">
                    <a:lumMod val="75000"/>
                  </a:schemeClr>
                </a:solidFill>
                <a:latin typeface="Garamond" pitchFamily="18" charset="0"/>
              </a:rPr>
              <a:t>principio del risultato </a:t>
            </a:r>
            <a:r>
              <a:rPr lang="it-IT" sz="1800" b="1" i="1" dirty="0">
                <a:solidFill>
                  <a:srgbClr val="002060"/>
                </a:solidFill>
                <a:latin typeface="Garamond" pitchFamily="18" charset="0"/>
              </a:rPr>
              <a:t>…, mediante la definizione di meccanismi di esame contestuale degli interessi pubblici e privati coinvolti finalizzati alla prevenzione e riduzione dei rischi e alla risoluzione delle controversie che possono insorgere nell'esecuzione dell'accordo. L'accordo di collaborazione non sostituisce il contratto principale e gli altri contratti al medesimo collegati, strumentali all'esecuzione dell'appalto e non ne integra i contenuti.</a:t>
            </a:r>
          </a:p>
          <a:p>
            <a:pPr algn="just">
              <a:buNone/>
            </a:pPr>
            <a:r>
              <a:rPr lang="it-IT" sz="1800" b="1" i="1" dirty="0">
                <a:solidFill>
                  <a:srgbClr val="002060"/>
                </a:solidFill>
                <a:latin typeface="Garamond" pitchFamily="18" charset="0"/>
              </a:rPr>
              <a:t>2. Lo schema di accordo … definisce, …, gli obiettivi principali e collaterali della collaborazione, </a:t>
            </a:r>
            <a:r>
              <a:rPr lang="it-IT" sz="1800" b="1" i="1" u="sng" dirty="0">
                <a:solidFill>
                  <a:srgbClr val="002060"/>
                </a:solidFill>
                <a:latin typeface="Garamond" pitchFamily="18" charset="0"/>
              </a:rPr>
              <a:t>nel rispetto del </a:t>
            </a:r>
            <a:r>
              <a:rPr lang="it-IT" sz="1800" b="1" i="1" u="sng" dirty="0">
                <a:solidFill>
                  <a:schemeClr val="accent4">
                    <a:lumMod val="75000"/>
                  </a:schemeClr>
                </a:solidFill>
                <a:latin typeface="Garamond" pitchFamily="18" charset="0"/>
              </a:rPr>
              <a:t>principio della fiducia </a:t>
            </a:r>
            <a:r>
              <a:rPr lang="it-IT" sz="1800" b="1" i="1" dirty="0">
                <a:solidFill>
                  <a:srgbClr val="002060"/>
                </a:solidFill>
                <a:latin typeface="Garamond" pitchFamily="18" charset="0"/>
              </a:rPr>
              <a:t>….</a:t>
            </a:r>
          </a:p>
          <a:p>
            <a:pPr algn="just">
              <a:spcBef>
                <a:spcPct val="50000"/>
              </a:spcBef>
              <a:buNone/>
            </a:pPr>
            <a:endParaRPr lang="en-GB" altLang="it-IT" sz="1600" b="1" i="1" dirty="0">
              <a:solidFill>
                <a:srgbClr val="002060"/>
              </a:solidFill>
              <a:latin typeface="Garamond" pitchFamily="18" charset="0"/>
            </a:endParaRPr>
          </a:p>
        </p:txBody>
      </p:sp>
      <p:sp>
        <p:nvSpPr>
          <p:cNvPr id="3" name="Text Box 2">
            <a:extLst>
              <a:ext uri="{FF2B5EF4-FFF2-40B4-BE49-F238E27FC236}">
                <a16:creationId xmlns:a16="http://schemas.microsoft.com/office/drawing/2014/main" id="{56AD2B95-C9F1-F7A6-55B6-A5D5767039B2}"/>
              </a:ext>
            </a:extLst>
          </p:cNvPr>
          <p:cNvSpPr txBox="1">
            <a:spLocks noChangeArrowheads="1"/>
          </p:cNvSpPr>
          <p:nvPr/>
        </p:nvSpPr>
        <p:spPr bwMode="auto">
          <a:xfrm>
            <a:off x="5396358" y="88084"/>
            <a:ext cx="31081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I PRINCIPI</a:t>
            </a:r>
          </a:p>
        </p:txBody>
      </p:sp>
    </p:spTree>
    <p:extLst>
      <p:ext uri="{BB962C8B-B14F-4D97-AF65-F5344CB8AC3E}">
        <p14:creationId xmlns:p14="http://schemas.microsoft.com/office/powerpoint/2010/main" val="402315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0B19F-6B38-85B2-26C6-E7E6E34D21E5}"/>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123DAD34-4391-ADA6-84ED-894C0DAF0A4C}"/>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DF337DFE-3CEC-FAA8-B264-391BEE0BD2EC}"/>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AA6E8136-98C1-95B2-D3E1-DE67BF628DB7}"/>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9909B3C6-420A-7AEE-29CB-B61C900EDC8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09255876-14A4-BAB0-108C-EA21C99F1C3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FC0D0A06-A140-04A2-53BC-88F3B80BEC5B}"/>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3" name="Text Box 2">
            <a:extLst>
              <a:ext uri="{FF2B5EF4-FFF2-40B4-BE49-F238E27FC236}">
                <a16:creationId xmlns:a16="http://schemas.microsoft.com/office/drawing/2014/main" id="{441AD54E-7A61-8CB8-13B9-B1E13CEE6CB7}"/>
              </a:ext>
            </a:extLst>
          </p:cNvPr>
          <p:cNvSpPr txBox="1">
            <a:spLocks noChangeArrowheads="1"/>
          </p:cNvSpPr>
          <p:nvPr/>
        </p:nvSpPr>
        <p:spPr bwMode="auto">
          <a:xfrm>
            <a:off x="989856" y="534680"/>
            <a:ext cx="21962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rgbClr val="C00000"/>
                </a:solidFill>
                <a:latin typeface="Garamond" pitchFamily="18" charset="0"/>
              </a:rPr>
              <a:t>STAZIONE APPALTANTE</a:t>
            </a:r>
          </a:p>
        </p:txBody>
      </p:sp>
      <p:sp>
        <p:nvSpPr>
          <p:cNvPr id="11" name="Freccia a destra 10">
            <a:extLst>
              <a:ext uri="{FF2B5EF4-FFF2-40B4-BE49-F238E27FC236}">
                <a16:creationId xmlns:a16="http://schemas.microsoft.com/office/drawing/2014/main" id="{6FC9460E-952F-7D7D-58CD-2B3AEFF9CD1D}"/>
              </a:ext>
            </a:extLst>
          </p:cNvPr>
          <p:cNvSpPr/>
          <p:nvPr/>
        </p:nvSpPr>
        <p:spPr>
          <a:xfrm>
            <a:off x="3472657" y="756840"/>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Text Box 2">
            <a:extLst>
              <a:ext uri="{FF2B5EF4-FFF2-40B4-BE49-F238E27FC236}">
                <a16:creationId xmlns:a16="http://schemas.microsoft.com/office/drawing/2014/main" id="{A8A6EFAB-4DF5-A9B8-314B-2DEFBB490412}"/>
              </a:ext>
            </a:extLst>
          </p:cNvPr>
          <p:cNvSpPr txBox="1">
            <a:spLocks noChangeArrowheads="1"/>
          </p:cNvSpPr>
          <p:nvPr/>
        </p:nvSpPr>
        <p:spPr bwMode="auto">
          <a:xfrm>
            <a:off x="4348480" y="524520"/>
            <a:ext cx="4572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ct val="50000"/>
              </a:spcBef>
              <a:buNone/>
            </a:pPr>
            <a:r>
              <a:rPr lang="en-GB" altLang="it-IT" sz="1600" b="1" dirty="0" err="1">
                <a:solidFill>
                  <a:srgbClr val="002060"/>
                </a:solidFill>
                <a:latin typeface="Garamond" pitchFamily="18" charset="0"/>
              </a:rPr>
              <a:t>Qualsiasi</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soggetto</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pubblico</a:t>
            </a:r>
            <a:r>
              <a:rPr lang="en-GB" altLang="it-IT" sz="1600" b="1" dirty="0">
                <a:solidFill>
                  <a:srgbClr val="002060"/>
                </a:solidFill>
                <a:latin typeface="Garamond" pitchFamily="18" charset="0"/>
              </a:rPr>
              <a:t> o </a:t>
            </a:r>
            <a:r>
              <a:rPr lang="en-GB" altLang="it-IT" sz="1600" b="1" dirty="0" err="1">
                <a:solidFill>
                  <a:srgbClr val="002060"/>
                </a:solidFill>
                <a:latin typeface="Garamond" pitchFamily="18" charset="0"/>
              </a:rPr>
              <a:t>privato</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che</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affida</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contratti</a:t>
            </a:r>
            <a:r>
              <a:rPr lang="en-GB" altLang="it-IT" sz="1600" b="1" dirty="0">
                <a:solidFill>
                  <a:srgbClr val="002060"/>
                </a:solidFill>
                <a:latin typeface="Garamond" pitchFamily="18" charset="0"/>
              </a:rPr>
              <a:t> di </a:t>
            </a:r>
            <a:r>
              <a:rPr lang="en-GB" altLang="it-IT" sz="1600" b="1" dirty="0" err="1">
                <a:solidFill>
                  <a:srgbClr val="002060"/>
                </a:solidFill>
                <a:latin typeface="Garamond" pitchFamily="18" charset="0"/>
              </a:rPr>
              <a:t>appalto</a:t>
            </a:r>
            <a:r>
              <a:rPr lang="en-GB" altLang="it-IT" sz="1600" b="1" dirty="0">
                <a:solidFill>
                  <a:srgbClr val="002060"/>
                </a:solidFill>
                <a:latin typeface="Garamond" pitchFamily="18" charset="0"/>
              </a:rPr>
              <a:t> di </a:t>
            </a:r>
            <a:r>
              <a:rPr lang="en-GB" altLang="it-IT" sz="1600" b="1" dirty="0" err="1">
                <a:solidFill>
                  <a:srgbClr val="002060"/>
                </a:solidFill>
                <a:latin typeface="Garamond" pitchFamily="18" charset="0"/>
              </a:rPr>
              <a:t>lavori</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servizi</a:t>
            </a:r>
            <a:r>
              <a:rPr lang="en-GB" altLang="it-IT" sz="1600" b="1" dirty="0">
                <a:solidFill>
                  <a:srgbClr val="002060"/>
                </a:solidFill>
                <a:latin typeface="Garamond" pitchFamily="18" charset="0"/>
              </a:rPr>
              <a:t> e </a:t>
            </a:r>
            <a:r>
              <a:rPr lang="en-GB" altLang="it-IT" sz="1600" b="1" dirty="0" err="1">
                <a:solidFill>
                  <a:srgbClr val="002060"/>
                </a:solidFill>
                <a:latin typeface="Garamond" pitchFamily="18" charset="0"/>
              </a:rPr>
              <a:t>forniture</a:t>
            </a:r>
            <a:r>
              <a:rPr lang="en-GB" altLang="it-IT" sz="1600" b="1" dirty="0">
                <a:solidFill>
                  <a:srgbClr val="002060"/>
                </a:solidFill>
                <a:latin typeface="Garamond" pitchFamily="18" charset="0"/>
              </a:rPr>
              <a:t> e </a:t>
            </a:r>
            <a:r>
              <a:rPr lang="en-GB" altLang="it-IT" sz="1600" b="1" dirty="0" err="1">
                <a:solidFill>
                  <a:srgbClr val="002060"/>
                </a:solidFill>
                <a:latin typeface="Garamond" pitchFamily="18" charset="0"/>
              </a:rPr>
              <a:t>che</a:t>
            </a:r>
            <a:r>
              <a:rPr lang="en-GB" altLang="it-IT" sz="1600" b="1" dirty="0">
                <a:solidFill>
                  <a:srgbClr val="002060"/>
                </a:solidFill>
                <a:latin typeface="Garamond" pitchFamily="18" charset="0"/>
              </a:rPr>
              <a:t> e’ </a:t>
            </a:r>
            <a:r>
              <a:rPr lang="en-GB" altLang="it-IT" sz="1600" b="1" dirty="0" err="1">
                <a:solidFill>
                  <a:srgbClr val="002060"/>
                </a:solidFill>
                <a:latin typeface="Garamond" pitchFamily="18" charset="0"/>
              </a:rPr>
              <a:t>comunque</a:t>
            </a:r>
            <a:r>
              <a:rPr lang="en-GB" altLang="it-IT" sz="1600" b="1" dirty="0">
                <a:solidFill>
                  <a:srgbClr val="002060"/>
                </a:solidFill>
                <a:latin typeface="Garamond" pitchFamily="18" charset="0"/>
              </a:rPr>
              <a:t> tenuto, </a:t>
            </a:r>
            <a:r>
              <a:rPr lang="en-GB" altLang="it-IT" sz="1600" b="1" dirty="0" err="1">
                <a:solidFill>
                  <a:srgbClr val="002060"/>
                </a:solidFill>
                <a:latin typeface="Garamond" pitchFamily="18" charset="0"/>
              </a:rPr>
              <a:t>nella</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scelta</a:t>
            </a:r>
            <a:r>
              <a:rPr lang="en-GB" altLang="it-IT" sz="1600" b="1" dirty="0">
                <a:solidFill>
                  <a:srgbClr val="002060"/>
                </a:solidFill>
                <a:latin typeface="Garamond" pitchFamily="18" charset="0"/>
              </a:rPr>
              <a:t> del </a:t>
            </a:r>
            <a:r>
              <a:rPr lang="en-GB" altLang="it-IT" sz="1600" b="1" dirty="0" err="1">
                <a:solidFill>
                  <a:srgbClr val="002060"/>
                </a:solidFill>
                <a:latin typeface="Garamond" pitchFamily="18" charset="0"/>
              </a:rPr>
              <a:t>contraente</a:t>
            </a:r>
            <a:r>
              <a:rPr lang="en-GB" altLang="it-IT" sz="1600" b="1" dirty="0">
                <a:solidFill>
                  <a:srgbClr val="002060"/>
                </a:solidFill>
                <a:latin typeface="Garamond" pitchFamily="18" charset="0"/>
              </a:rPr>
              <a:t>, al rispetto del </a:t>
            </a:r>
            <a:r>
              <a:rPr lang="en-GB" altLang="it-IT" sz="1600" b="1" dirty="0" err="1">
                <a:solidFill>
                  <a:srgbClr val="002060"/>
                </a:solidFill>
                <a:latin typeface="Garamond" pitchFamily="18" charset="0"/>
              </a:rPr>
              <a:t>codice</a:t>
            </a:r>
            <a:endParaRPr lang="en-GB" altLang="it-IT" sz="1600" b="1" dirty="0">
              <a:solidFill>
                <a:srgbClr val="002060"/>
              </a:solidFill>
              <a:latin typeface="Garamond" pitchFamily="18" charset="0"/>
            </a:endParaRPr>
          </a:p>
        </p:txBody>
      </p:sp>
      <p:sp>
        <p:nvSpPr>
          <p:cNvPr id="16" name="Text Box 2">
            <a:extLst>
              <a:ext uri="{FF2B5EF4-FFF2-40B4-BE49-F238E27FC236}">
                <a16:creationId xmlns:a16="http://schemas.microsoft.com/office/drawing/2014/main" id="{E0F41BF2-695E-464B-7037-DC425C6E7DC8}"/>
              </a:ext>
            </a:extLst>
          </p:cNvPr>
          <p:cNvSpPr txBox="1">
            <a:spLocks noChangeArrowheads="1"/>
          </p:cNvSpPr>
          <p:nvPr/>
        </p:nvSpPr>
        <p:spPr bwMode="auto">
          <a:xfrm>
            <a:off x="700772" y="2485400"/>
            <a:ext cx="247516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rgbClr val="C00000"/>
                </a:solidFill>
                <a:latin typeface="Garamond" pitchFamily="18" charset="0"/>
              </a:rPr>
              <a:t>CENTRALE DI COMMITTENZA</a:t>
            </a:r>
          </a:p>
        </p:txBody>
      </p:sp>
      <p:sp>
        <p:nvSpPr>
          <p:cNvPr id="17" name="Freccia a destra 16">
            <a:extLst>
              <a:ext uri="{FF2B5EF4-FFF2-40B4-BE49-F238E27FC236}">
                <a16:creationId xmlns:a16="http://schemas.microsoft.com/office/drawing/2014/main" id="{170BD044-56DC-AB58-EDE4-BF367D3F9898}"/>
              </a:ext>
            </a:extLst>
          </p:cNvPr>
          <p:cNvSpPr/>
          <p:nvPr/>
        </p:nvSpPr>
        <p:spPr>
          <a:xfrm>
            <a:off x="3462497" y="2707560"/>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Text Box 2">
            <a:extLst>
              <a:ext uri="{FF2B5EF4-FFF2-40B4-BE49-F238E27FC236}">
                <a16:creationId xmlns:a16="http://schemas.microsoft.com/office/drawing/2014/main" id="{7AAD41A1-AD4A-9F5B-7455-FFA0DBB4DF56}"/>
              </a:ext>
            </a:extLst>
          </p:cNvPr>
          <p:cNvSpPr txBox="1">
            <a:spLocks noChangeArrowheads="1"/>
          </p:cNvSpPr>
          <p:nvPr/>
        </p:nvSpPr>
        <p:spPr bwMode="auto">
          <a:xfrm>
            <a:off x="4338320" y="2475240"/>
            <a:ext cx="4572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ct val="50000"/>
              </a:spcBef>
              <a:buNone/>
            </a:pPr>
            <a:r>
              <a:rPr lang="it-IT" sz="1600" b="1" dirty="0">
                <a:solidFill>
                  <a:srgbClr val="002060"/>
                </a:solidFill>
                <a:latin typeface="Garamond" pitchFamily="18" charset="0"/>
              </a:rPr>
              <a:t>Una stazione appaltante o un ente concedente che fornisce attività di centralizzazione delle committenze in favore di altre stazioni appaltanti o enti concedenti e, se del caso, attività di supporto all’attività di committenza</a:t>
            </a:r>
            <a:endParaRPr lang="en-GB" altLang="it-IT" sz="1600" b="1" dirty="0">
              <a:solidFill>
                <a:srgbClr val="002060"/>
              </a:solidFill>
              <a:latin typeface="Garamond" pitchFamily="18" charset="0"/>
            </a:endParaRPr>
          </a:p>
        </p:txBody>
      </p:sp>
      <p:sp>
        <p:nvSpPr>
          <p:cNvPr id="19" name="Text Box 2">
            <a:extLst>
              <a:ext uri="{FF2B5EF4-FFF2-40B4-BE49-F238E27FC236}">
                <a16:creationId xmlns:a16="http://schemas.microsoft.com/office/drawing/2014/main" id="{B32BAF78-ECA8-D03D-9C00-8D3F784FCD69}"/>
              </a:ext>
            </a:extLst>
          </p:cNvPr>
          <p:cNvSpPr txBox="1">
            <a:spLocks noChangeArrowheads="1"/>
          </p:cNvSpPr>
          <p:nvPr/>
        </p:nvSpPr>
        <p:spPr bwMode="auto">
          <a:xfrm>
            <a:off x="442900" y="4688127"/>
            <a:ext cx="31081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QUALIFICAZIONE</a:t>
            </a:r>
          </a:p>
        </p:txBody>
      </p:sp>
      <p:sp>
        <p:nvSpPr>
          <p:cNvPr id="20" name="Freccia a destra 19">
            <a:extLst>
              <a:ext uri="{FF2B5EF4-FFF2-40B4-BE49-F238E27FC236}">
                <a16:creationId xmlns:a16="http://schemas.microsoft.com/office/drawing/2014/main" id="{09D3514D-F7AE-617F-CA24-38C94E9B28BE}"/>
              </a:ext>
            </a:extLst>
          </p:cNvPr>
          <p:cNvSpPr/>
          <p:nvPr/>
        </p:nvSpPr>
        <p:spPr>
          <a:xfrm>
            <a:off x="3503137" y="4770040"/>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Text Box 2">
            <a:extLst>
              <a:ext uri="{FF2B5EF4-FFF2-40B4-BE49-F238E27FC236}">
                <a16:creationId xmlns:a16="http://schemas.microsoft.com/office/drawing/2014/main" id="{0EDC5988-0B44-5F63-9F50-2AE052E46521}"/>
              </a:ext>
            </a:extLst>
          </p:cNvPr>
          <p:cNvSpPr txBox="1">
            <a:spLocks noChangeArrowheads="1"/>
          </p:cNvSpPr>
          <p:nvPr/>
        </p:nvSpPr>
        <p:spPr bwMode="auto">
          <a:xfrm>
            <a:off x="4378960" y="4537720"/>
            <a:ext cx="45720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ct val="50000"/>
              </a:spcBef>
              <a:buNone/>
            </a:pPr>
            <a:r>
              <a:rPr lang="en-GB" altLang="it-IT" sz="1600" b="1" dirty="0">
                <a:solidFill>
                  <a:srgbClr val="002060"/>
                </a:solidFill>
                <a:latin typeface="Garamond" pitchFamily="18" charset="0"/>
              </a:rPr>
              <a:t>Artt. 62 e 63 del </a:t>
            </a:r>
            <a:r>
              <a:rPr lang="en-GB" altLang="it-IT" sz="1600" b="1" dirty="0" err="1">
                <a:solidFill>
                  <a:srgbClr val="002060"/>
                </a:solidFill>
                <a:latin typeface="Garamond" pitchFamily="18" charset="0"/>
              </a:rPr>
              <a:t>D.Lgs</a:t>
            </a:r>
            <a:r>
              <a:rPr lang="en-GB" altLang="it-IT" sz="1600" b="1" dirty="0">
                <a:solidFill>
                  <a:srgbClr val="002060"/>
                </a:solidFill>
                <a:latin typeface="Garamond" pitchFamily="18" charset="0"/>
              </a:rPr>
              <a:t>. 36/2023 (</a:t>
            </a:r>
            <a:r>
              <a:rPr lang="en-GB" altLang="it-IT" sz="1600" b="1" dirty="0" err="1">
                <a:solidFill>
                  <a:srgbClr val="002060"/>
                </a:solidFill>
                <a:latin typeface="Garamond" pitchFamily="18" charset="0"/>
              </a:rPr>
              <a:t>obbligo</a:t>
            </a:r>
            <a:r>
              <a:rPr lang="en-GB" altLang="it-IT" sz="1600" b="1" dirty="0">
                <a:solidFill>
                  <a:srgbClr val="002060"/>
                </a:solidFill>
                <a:latin typeface="Garamond" pitchFamily="18" charset="0"/>
              </a:rPr>
              <a:t> di </a:t>
            </a:r>
            <a:r>
              <a:rPr lang="en-GB" altLang="it-IT" sz="1600" b="1" dirty="0" err="1">
                <a:solidFill>
                  <a:srgbClr val="002060"/>
                </a:solidFill>
                <a:latin typeface="Garamond" pitchFamily="18" charset="0"/>
              </a:rPr>
              <a:t>qualificazione</a:t>
            </a:r>
            <a:r>
              <a:rPr lang="en-GB" altLang="it-IT" sz="1600" b="1" dirty="0">
                <a:solidFill>
                  <a:srgbClr val="002060"/>
                </a:solidFill>
                <a:latin typeface="Garamond" pitchFamily="18" charset="0"/>
              </a:rPr>
              <a:t> e </a:t>
            </a:r>
            <a:r>
              <a:rPr lang="en-GB" altLang="it-IT" sz="1600" b="1" dirty="0" err="1">
                <a:solidFill>
                  <a:srgbClr val="002060"/>
                </a:solidFill>
                <a:latin typeface="Garamond" pitchFamily="18" charset="0"/>
              </a:rPr>
              <a:t>limiti</a:t>
            </a:r>
            <a:r>
              <a:rPr lang="en-GB" altLang="it-IT" sz="1600" b="1" dirty="0">
                <a:solidFill>
                  <a:srgbClr val="002060"/>
                </a:solidFill>
                <a:latin typeface="Garamond" pitchFamily="18" charset="0"/>
              </a:rPr>
              <a:t> di </a:t>
            </a:r>
            <a:r>
              <a:rPr lang="en-GB" altLang="it-IT" sz="1600" b="1" dirty="0" err="1">
                <a:solidFill>
                  <a:srgbClr val="002060"/>
                </a:solidFill>
                <a:latin typeface="Garamond" pitchFamily="18" charset="0"/>
              </a:rPr>
              <a:t>operabilità</a:t>
            </a:r>
            <a:r>
              <a:rPr lang="en-GB" altLang="it-IT" sz="1600" b="1" dirty="0">
                <a:solidFill>
                  <a:srgbClr val="002060"/>
                </a:solidFill>
                <a:latin typeface="Garamond" pitchFamily="18" charset="0"/>
              </a:rPr>
              <a:t>)</a:t>
            </a:r>
          </a:p>
          <a:p>
            <a:pPr algn="just">
              <a:spcBef>
                <a:spcPct val="50000"/>
              </a:spcBef>
              <a:buNone/>
            </a:pPr>
            <a:r>
              <a:rPr lang="en-GB" altLang="it-IT" sz="1600" b="1" dirty="0" err="1">
                <a:solidFill>
                  <a:srgbClr val="002060"/>
                </a:solidFill>
                <a:latin typeface="Garamond" pitchFamily="18" charset="0"/>
              </a:rPr>
              <a:t>Allegato</a:t>
            </a:r>
            <a:r>
              <a:rPr lang="en-GB" altLang="it-IT" sz="1600" b="1" dirty="0">
                <a:solidFill>
                  <a:srgbClr val="002060"/>
                </a:solidFill>
                <a:latin typeface="Garamond" pitchFamily="18" charset="0"/>
              </a:rPr>
              <a:t> II. 4 del </a:t>
            </a:r>
            <a:r>
              <a:rPr lang="en-GB" altLang="it-IT" sz="1600" b="1" dirty="0" err="1">
                <a:solidFill>
                  <a:srgbClr val="002060"/>
                </a:solidFill>
                <a:latin typeface="Garamond" pitchFamily="18" charset="0"/>
              </a:rPr>
              <a:t>D.Lgs</a:t>
            </a:r>
            <a:r>
              <a:rPr lang="en-GB" altLang="it-IT" sz="1600" b="1" dirty="0">
                <a:solidFill>
                  <a:srgbClr val="002060"/>
                </a:solidFill>
                <a:latin typeface="Garamond" pitchFamily="18" charset="0"/>
              </a:rPr>
              <a:t>. 36/2023 (</a:t>
            </a:r>
            <a:r>
              <a:rPr lang="en-GB" altLang="it-IT" sz="1600" b="1" dirty="0" err="1">
                <a:solidFill>
                  <a:srgbClr val="002060"/>
                </a:solidFill>
                <a:latin typeface="Garamond" pitchFamily="18" charset="0"/>
              </a:rPr>
              <a:t>requisiti</a:t>
            </a:r>
            <a:r>
              <a:rPr lang="en-GB" altLang="it-IT" sz="1600" b="1" dirty="0">
                <a:solidFill>
                  <a:srgbClr val="002060"/>
                </a:solidFill>
                <a:latin typeface="Garamond" pitchFamily="18" charset="0"/>
              </a:rPr>
              <a:t> per la </a:t>
            </a:r>
            <a:r>
              <a:rPr lang="en-GB" altLang="it-IT" sz="1600" b="1" dirty="0" err="1">
                <a:solidFill>
                  <a:srgbClr val="002060"/>
                </a:solidFill>
                <a:latin typeface="Garamond" pitchFamily="18" charset="0"/>
              </a:rPr>
              <a:t>qualificazione</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delle</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stazioni</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appaltanti</a:t>
            </a:r>
            <a:r>
              <a:rPr lang="en-GB" altLang="it-IT" sz="1600" b="1" dirty="0">
                <a:solidFill>
                  <a:srgbClr val="002060"/>
                </a:solidFill>
                <a:latin typeface="Garamond" pitchFamily="18" charset="0"/>
              </a:rPr>
              <a:t> e </a:t>
            </a:r>
            <a:r>
              <a:rPr lang="en-GB" altLang="it-IT" sz="1600" b="1" dirty="0" err="1">
                <a:solidFill>
                  <a:srgbClr val="002060"/>
                </a:solidFill>
                <a:latin typeface="Garamond" pitchFamily="18" charset="0"/>
              </a:rPr>
              <a:t>delle</a:t>
            </a:r>
            <a:r>
              <a:rPr lang="en-GB" altLang="it-IT" sz="1600" b="1" dirty="0">
                <a:solidFill>
                  <a:srgbClr val="002060"/>
                </a:solidFill>
                <a:latin typeface="Garamond" pitchFamily="18" charset="0"/>
              </a:rPr>
              <a:t> </a:t>
            </a:r>
            <a:r>
              <a:rPr lang="en-GB" altLang="it-IT" sz="1600" b="1" dirty="0" err="1">
                <a:solidFill>
                  <a:srgbClr val="002060"/>
                </a:solidFill>
                <a:latin typeface="Garamond" pitchFamily="18" charset="0"/>
              </a:rPr>
              <a:t>centrali</a:t>
            </a:r>
            <a:r>
              <a:rPr lang="en-GB" altLang="it-IT" sz="1600" b="1" dirty="0">
                <a:solidFill>
                  <a:srgbClr val="002060"/>
                </a:solidFill>
                <a:latin typeface="Garamond" pitchFamily="18" charset="0"/>
              </a:rPr>
              <a:t> di </a:t>
            </a:r>
            <a:r>
              <a:rPr lang="en-GB" altLang="it-IT" sz="1600" b="1" dirty="0" err="1">
                <a:solidFill>
                  <a:srgbClr val="002060"/>
                </a:solidFill>
                <a:latin typeface="Garamond" pitchFamily="18" charset="0"/>
              </a:rPr>
              <a:t>committenza</a:t>
            </a:r>
            <a:r>
              <a:rPr lang="en-GB" altLang="it-IT" sz="1600" b="1" dirty="0">
                <a:solidFill>
                  <a:srgbClr val="002060"/>
                </a:solidFill>
                <a:latin typeface="Garamond" pitchFamily="18" charset="0"/>
              </a:rPr>
              <a:t>)</a:t>
            </a:r>
          </a:p>
        </p:txBody>
      </p:sp>
    </p:spTree>
    <p:extLst>
      <p:ext uri="{BB962C8B-B14F-4D97-AF65-F5344CB8AC3E}">
        <p14:creationId xmlns:p14="http://schemas.microsoft.com/office/powerpoint/2010/main" val="260356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p:cTn id="35" dur="500" fill="hold"/>
                                        <p:tgtEl>
                                          <p:spTgt spid="19"/>
                                        </p:tgtEl>
                                        <p:attrNameLst>
                                          <p:attrName>ppt_w</p:attrName>
                                        </p:attrNameLst>
                                      </p:cBhvr>
                                      <p:tavLst>
                                        <p:tav tm="0">
                                          <p:val>
                                            <p:fltVal val="0"/>
                                          </p:val>
                                        </p:tav>
                                        <p:tav tm="100000">
                                          <p:val>
                                            <p:strVal val="#ppt_w"/>
                                          </p:val>
                                        </p:tav>
                                      </p:tavLst>
                                    </p:anim>
                                    <p:anim calcmode="lin" valueType="num">
                                      <p:cBhvr>
                                        <p:cTn id="36" dur="500" fill="hold"/>
                                        <p:tgtEl>
                                          <p:spTgt spid="19"/>
                                        </p:tgtEl>
                                        <p:attrNameLst>
                                          <p:attrName>ppt_h</p:attrName>
                                        </p:attrNameLst>
                                      </p:cBhvr>
                                      <p:tavLst>
                                        <p:tav tm="0">
                                          <p:val>
                                            <p:fltVal val="0"/>
                                          </p:val>
                                        </p:tav>
                                        <p:tav tm="100000">
                                          <p:val>
                                            <p:strVal val="#ppt_h"/>
                                          </p:val>
                                        </p:tav>
                                      </p:tavLst>
                                    </p:anim>
                                    <p:animEffect transition="in" filter="fad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p:cTn id="42" dur="500" fill="hold"/>
                                        <p:tgtEl>
                                          <p:spTgt spid="21"/>
                                        </p:tgtEl>
                                        <p:attrNameLst>
                                          <p:attrName>ppt_w</p:attrName>
                                        </p:attrNameLst>
                                      </p:cBhvr>
                                      <p:tavLst>
                                        <p:tav tm="0">
                                          <p:val>
                                            <p:fltVal val="0"/>
                                          </p:val>
                                        </p:tav>
                                        <p:tav tm="100000">
                                          <p:val>
                                            <p:strVal val="#ppt_w"/>
                                          </p:val>
                                        </p:tav>
                                      </p:tavLst>
                                    </p:anim>
                                    <p:anim calcmode="lin" valueType="num">
                                      <p:cBhvr>
                                        <p:cTn id="43" dur="500" fill="hold"/>
                                        <p:tgtEl>
                                          <p:spTgt spid="21"/>
                                        </p:tgtEl>
                                        <p:attrNameLst>
                                          <p:attrName>ppt_h</p:attrName>
                                        </p:attrNameLst>
                                      </p:cBhvr>
                                      <p:tavLst>
                                        <p:tav tm="0">
                                          <p:val>
                                            <p:fltVal val="0"/>
                                          </p:val>
                                        </p:tav>
                                        <p:tav tm="100000">
                                          <p:val>
                                            <p:strVal val="#ppt_h"/>
                                          </p:val>
                                        </p:tav>
                                      </p:tavLst>
                                    </p:anim>
                                    <p:animEffect transition="in" filter="fade">
                                      <p:cBhvr>
                                        <p:cTn id="4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 grpId="0"/>
      <p:bldP spid="16" grpId="0"/>
      <p:bldP spid="18" grpId="0"/>
      <p:bldP spid="19"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487C7-DB48-6143-96EA-8B2BE2466925}"/>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F87B3878-3D90-D324-E881-D2ED6A2A8D2D}"/>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E6EAD966-8607-623F-FF46-C8A8FED35AF1}"/>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9A89BA2E-5189-3C20-0897-AF19AC4BB43E}"/>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FFA004C0-F8FC-B477-7CD6-F49C72AA928F}"/>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A033EE54-3F23-E0F5-99AF-71D09FB8B91A}"/>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09B8A458-3A3C-BC29-7F23-1CA47A1DA3C9}"/>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9" name="Text Box 2">
            <a:extLst>
              <a:ext uri="{FF2B5EF4-FFF2-40B4-BE49-F238E27FC236}">
                <a16:creationId xmlns:a16="http://schemas.microsoft.com/office/drawing/2014/main" id="{B7CB0CEC-F524-4356-198F-C57E8A66B81F}"/>
              </a:ext>
            </a:extLst>
          </p:cNvPr>
          <p:cNvSpPr txBox="1">
            <a:spLocks noChangeArrowheads="1"/>
          </p:cNvSpPr>
          <p:nvPr/>
        </p:nvSpPr>
        <p:spPr bwMode="auto">
          <a:xfrm>
            <a:off x="987052" y="486381"/>
            <a:ext cx="31081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QUALIFICAZIONE</a:t>
            </a:r>
          </a:p>
        </p:txBody>
      </p:sp>
      <p:sp>
        <p:nvSpPr>
          <p:cNvPr id="21" name="Text Box 2">
            <a:extLst>
              <a:ext uri="{FF2B5EF4-FFF2-40B4-BE49-F238E27FC236}">
                <a16:creationId xmlns:a16="http://schemas.microsoft.com/office/drawing/2014/main" id="{DC279E99-04C5-6E29-C83A-0630D36C998B}"/>
              </a:ext>
            </a:extLst>
          </p:cNvPr>
          <p:cNvSpPr txBox="1">
            <a:spLocks noChangeArrowheads="1"/>
          </p:cNvSpPr>
          <p:nvPr/>
        </p:nvSpPr>
        <p:spPr bwMode="auto">
          <a:xfrm>
            <a:off x="1200502" y="1446717"/>
            <a:ext cx="7001050" cy="41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dirty="0">
                <a:latin typeface="Garamond" panose="02020404030301010803" pitchFamily="18" charset="0"/>
              </a:rPr>
              <a:t> </a:t>
            </a:r>
            <a:r>
              <a:rPr lang="it-IT" sz="1800" b="1" dirty="0">
                <a:solidFill>
                  <a:srgbClr val="002060"/>
                </a:solidFill>
                <a:latin typeface="Garamond" pitchFamily="18" charset="0"/>
              </a:rPr>
              <a:t>La qualificazione per la </a:t>
            </a:r>
            <a:r>
              <a:rPr lang="it-IT" sz="1800" b="1" u="sng" dirty="0">
                <a:solidFill>
                  <a:srgbClr val="002060"/>
                </a:solidFill>
                <a:latin typeface="Garamond" pitchFamily="18" charset="0"/>
              </a:rPr>
              <a:t>progettazione</a:t>
            </a:r>
            <a:r>
              <a:rPr lang="it-IT" sz="1800" b="1" dirty="0">
                <a:solidFill>
                  <a:srgbClr val="002060"/>
                </a:solidFill>
                <a:latin typeface="Garamond" pitchFamily="18" charset="0"/>
              </a:rPr>
              <a:t>, </a:t>
            </a:r>
            <a:r>
              <a:rPr lang="it-IT" sz="1800" b="1" u="sng" dirty="0">
                <a:solidFill>
                  <a:srgbClr val="002060"/>
                </a:solidFill>
                <a:latin typeface="Garamond" pitchFamily="18" charset="0"/>
              </a:rPr>
              <a:t>l'affidamento</a:t>
            </a:r>
            <a:r>
              <a:rPr lang="it-IT" sz="1800" b="1" dirty="0">
                <a:solidFill>
                  <a:srgbClr val="002060"/>
                </a:solidFill>
                <a:latin typeface="Garamond" pitchFamily="18" charset="0"/>
              </a:rPr>
              <a:t> e </a:t>
            </a:r>
            <a:r>
              <a:rPr lang="it-IT" sz="1800" b="1" i="1" u="sng" dirty="0">
                <a:solidFill>
                  <a:srgbClr val="AD070F"/>
                </a:solidFill>
                <a:latin typeface="Garamond" pitchFamily="18" charset="0"/>
              </a:rPr>
              <a:t>l’esecuzione</a:t>
            </a:r>
            <a:r>
              <a:rPr lang="it-IT" sz="1800" b="1" dirty="0">
                <a:solidFill>
                  <a:srgbClr val="002060"/>
                </a:solidFill>
                <a:latin typeface="Garamond" pitchFamily="18" charset="0"/>
              </a:rPr>
              <a:t> si articola in tre fasce di importo:</a:t>
            </a:r>
          </a:p>
          <a:p>
            <a:pPr marL="342900" indent="-342900" algn="just">
              <a:spcBef>
                <a:spcPts val="600"/>
              </a:spcBef>
              <a:buAutoNum type="alphaLcParenR"/>
            </a:pPr>
            <a:r>
              <a:rPr lang="it-IT" sz="1800" b="1" dirty="0">
                <a:solidFill>
                  <a:srgbClr val="002060"/>
                </a:solidFill>
                <a:latin typeface="Garamond" pitchFamily="18" charset="0"/>
              </a:rPr>
              <a:t>qualificazione base o di primo livello, per servizi e forniture fino alla soglia di 750.000 euro e per lavori fino a 1 milione di euro;</a:t>
            </a:r>
          </a:p>
          <a:p>
            <a:pPr marL="342900" indent="-342900" algn="just">
              <a:spcBef>
                <a:spcPts val="600"/>
              </a:spcBef>
              <a:buAutoNum type="alphaLcParenR"/>
            </a:pPr>
            <a:r>
              <a:rPr lang="it-IT" sz="1800" b="1" dirty="0">
                <a:solidFill>
                  <a:srgbClr val="002060"/>
                </a:solidFill>
                <a:latin typeface="Garamond" pitchFamily="18" charset="0"/>
              </a:rPr>
              <a:t>qualificazione intermedia o di secondo livello, per servizi e forniture fino a 5 milioni di euro e per lavori fino alla soglia di cui all’</a:t>
            </a:r>
            <a:r>
              <a:rPr lang="it-IT" sz="1800" b="1" dirty="0">
                <a:solidFill>
                  <a:srgbClr val="002060"/>
                </a:solidFill>
                <a:latin typeface="Garamond" pitchFamily="18" charset="0"/>
                <a:hlinkClick r:id="rId4">
                  <a:extLst>
                    <a:ext uri="{A12FA001-AC4F-418D-AE19-62706E023703}">
                      <ahyp:hlinkClr xmlns:ahyp="http://schemas.microsoft.com/office/drawing/2018/hyperlinkcolor" val="tx"/>
                    </a:ext>
                  </a:extLst>
                </a:hlinkClick>
              </a:rPr>
              <a:t>articolo 14</a:t>
            </a:r>
            <a:r>
              <a:rPr lang="it-IT" sz="1800" b="1" dirty="0">
                <a:solidFill>
                  <a:srgbClr val="002060"/>
                </a:solidFill>
                <a:latin typeface="Garamond" pitchFamily="18" charset="0"/>
              </a:rPr>
              <a:t> (rilevanza comunitaria);</a:t>
            </a:r>
          </a:p>
          <a:p>
            <a:pPr marL="342900" indent="-342900" algn="just">
              <a:spcBef>
                <a:spcPts val="600"/>
              </a:spcBef>
              <a:buAutoNum type="alphaLcParenR"/>
            </a:pPr>
            <a:r>
              <a:rPr lang="it-IT" sz="1800" b="1" dirty="0">
                <a:solidFill>
                  <a:srgbClr val="002060"/>
                </a:solidFill>
                <a:latin typeface="Garamond" pitchFamily="18" charset="0"/>
              </a:rPr>
              <a:t>qualificazione avanzata o di terzo livello, senza limiti di importo.</a:t>
            </a:r>
          </a:p>
          <a:p>
            <a:pPr algn="just">
              <a:buNone/>
            </a:pPr>
            <a:endParaRPr lang="it-IT" sz="1800" b="1" dirty="0">
              <a:solidFill>
                <a:srgbClr val="002060"/>
              </a:solidFill>
              <a:latin typeface="Garamond" pitchFamily="18" charset="0"/>
            </a:endParaRPr>
          </a:p>
          <a:p>
            <a:pPr algn="just">
              <a:buNone/>
            </a:pPr>
            <a:r>
              <a:rPr lang="it-IT" sz="1800" b="1" dirty="0">
                <a:solidFill>
                  <a:srgbClr val="002060"/>
                </a:solidFill>
                <a:latin typeface="Garamond" pitchFamily="18" charset="0"/>
              </a:rPr>
              <a:t> Ogni stazione appaltante o centrale di committenza può effettuare le procedure corrispondenti al livello di qualificazione posseduto e a quelli inferiori. </a:t>
            </a:r>
          </a:p>
          <a:p>
            <a:pPr algn="just">
              <a:spcBef>
                <a:spcPct val="50000"/>
              </a:spcBef>
              <a:buNone/>
            </a:pPr>
            <a:endParaRPr lang="en-GB" altLang="it-IT" sz="1800" b="1" i="1" dirty="0">
              <a:solidFill>
                <a:srgbClr val="002060"/>
              </a:solidFill>
              <a:latin typeface="Garamond" pitchFamily="18" charset="0"/>
            </a:endParaRPr>
          </a:p>
        </p:txBody>
      </p:sp>
    </p:spTree>
    <p:extLst>
      <p:ext uri="{BB962C8B-B14F-4D97-AF65-F5344CB8AC3E}">
        <p14:creationId xmlns:p14="http://schemas.microsoft.com/office/powerpoint/2010/main" val="111153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6E92D-ECF4-3DE5-8A58-0FFFE975B07E}"/>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339C8EC5-FD8E-0186-CA0D-844F95A5FF00}"/>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46FD626A-79C6-95A8-882F-074C56D1490B}"/>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9D309A4C-10D5-27A4-3B05-05F9C744C93E}"/>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FE2929E6-47A9-6E07-72DD-AFAC2B758091}"/>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FF31FBB3-29F8-4760-ABE0-2333CEC2287A}"/>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CCBE9499-A812-6077-63D2-6906AB44EB4D}"/>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9" name="Text Box 2">
            <a:extLst>
              <a:ext uri="{FF2B5EF4-FFF2-40B4-BE49-F238E27FC236}">
                <a16:creationId xmlns:a16="http://schemas.microsoft.com/office/drawing/2014/main" id="{BD2FB7C9-897D-6EB6-F9F3-5B81CFB7434B}"/>
              </a:ext>
            </a:extLst>
          </p:cNvPr>
          <p:cNvSpPr txBox="1">
            <a:spLocks noChangeArrowheads="1"/>
          </p:cNvSpPr>
          <p:nvPr/>
        </p:nvSpPr>
        <p:spPr bwMode="auto">
          <a:xfrm>
            <a:off x="1452666" y="231689"/>
            <a:ext cx="606448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chemeClr val="accent6">
                    <a:lumMod val="50000"/>
                  </a:schemeClr>
                </a:solidFill>
                <a:latin typeface="Garamond" pitchFamily="18" charset="0"/>
              </a:rPr>
              <a:t>QUALIFICAZIONE: art. 63 comma 6</a:t>
            </a:r>
          </a:p>
        </p:txBody>
      </p:sp>
      <p:sp>
        <p:nvSpPr>
          <p:cNvPr id="21" name="Text Box 2">
            <a:extLst>
              <a:ext uri="{FF2B5EF4-FFF2-40B4-BE49-F238E27FC236}">
                <a16:creationId xmlns:a16="http://schemas.microsoft.com/office/drawing/2014/main" id="{A6DFF400-731C-528B-AED9-B2F420258BE5}"/>
              </a:ext>
            </a:extLst>
          </p:cNvPr>
          <p:cNvSpPr txBox="1">
            <a:spLocks noChangeArrowheads="1"/>
          </p:cNvSpPr>
          <p:nvPr/>
        </p:nvSpPr>
        <p:spPr bwMode="auto">
          <a:xfrm>
            <a:off x="4891760" y="1446717"/>
            <a:ext cx="3893206" cy="430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i="1" dirty="0">
                <a:solidFill>
                  <a:srgbClr val="002060"/>
                </a:solidFill>
                <a:latin typeface="Garamond" pitchFamily="18" charset="0"/>
              </a:rPr>
              <a:t>Le stazioni appaltanti e le centrali di committenza possono essere qualificate anche solo </a:t>
            </a:r>
            <a:r>
              <a:rPr lang="it-IT" sz="1800" b="1" i="1" u="sng" dirty="0">
                <a:solidFill>
                  <a:srgbClr val="002060"/>
                </a:solidFill>
                <a:latin typeface="Garamond" pitchFamily="18" charset="0"/>
              </a:rPr>
              <a:t>per la progettazione e l'affidamento di lavori oppure per la progettazione e l'affidamento di servizi e forniture </a:t>
            </a:r>
            <a:r>
              <a:rPr lang="it-IT" sz="1800" b="1" i="1" dirty="0">
                <a:solidFill>
                  <a:srgbClr val="002060"/>
                </a:solidFill>
                <a:latin typeface="Garamond" pitchFamily="18" charset="0"/>
              </a:rPr>
              <a:t>o, …., </a:t>
            </a:r>
            <a:r>
              <a:rPr lang="it-IT" sz="1800" b="1" i="1" u="sng" dirty="0">
                <a:solidFill>
                  <a:srgbClr val="002060"/>
                </a:solidFill>
                <a:latin typeface="Garamond" pitchFamily="18" charset="0"/>
              </a:rPr>
              <a:t> per la sola esecuzione di lavori o di servizi e forniture</a:t>
            </a:r>
            <a:r>
              <a:rPr lang="it-IT" sz="1800" b="1" i="1" dirty="0">
                <a:solidFill>
                  <a:srgbClr val="002060"/>
                </a:solidFill>
                <a:latin typeface="Garamond" pitchFamily="18" charset="0"/>
              </a:rPr>
              <a:t>.</a:t>
            </a:r>
          </a:p>
          <a:p>
            <a:pPr algn="just">
              <a:buNone/>
            </a:pPr>
            <a:r>
              <a:rPr lang="it-IT" sz="1800" b="1" i="1" dirty="0">
                <a:solidFill>
                  <a:srgbClr val="002060"/>
                </a:solidFill>
                <a:latin typeface="Garamond" pitchFamily="18" charset="0"/>
              </a:rPr>
              <a:t>6-bis Le stazioni appaltanti qualificate che svolgono attività di committenza per altre stazioni appalti e le centrali di committenza qualificate programmano la loro attività nel rispetto del principio di leale collaborazione.</a:t>
            </a:r>
            <a:endParaRPr lang="en-GB" altLang="it-IT" sz="1800" b="1" i="1" dirty="0">
              <a:solidFill>
                <a:srgbClr val="002060"/>
              </a:solidFill>
              <a:latin typeface="Garamond" pitchFamily="18" charset="0"/>
            </a:endParaRPr>
          </a:p>
        </p:txBody>
      </p:sp>
      <p:sp>
        <p:nvSpPr>
          <p:cNvPr id="3" name="Text Box 2">
            <a:extLst>
              <a:ext uri="{FF2B5EF4-FFF2-40B4-BE49-F238E27FC236}">
                <a16:creationId xmlns:a16="http://schemas.microsoft.com/office/drawing/2014/main" id="{D098B89C-1C1D-910A-8A6A-E507878BC910}"/>
              </a:ext>
            </a:extLst>
          </p:cNvPr>
          <p:cNvSpPr txBox="1">
            <a:spLocks noChangeArrowheads="1"/>
          </p:cNvSpPr>
          <p:nvPr/>
        </p:nvSpPr>
        <p:spPr bwMode="auto">
          <a:xfrm>
            <a:off x="651670" y="1425213"/>
            <a:ext cx="3668821"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800" b="1" dirty="0">
                <a:solidFill>
                  <a:srgbClr val="002060"/>
                </a:solidFill>
                <a:latin typeface="Garamond" pitchFamily="18" charset="0"/>
              </a:rPr>
              <a:t>Le stazioni appaltanti e le centrali di committenza possono essere qualificate anche solo </a:t>
            </a:r>
            <a:r>
              <a:rPr lang="it-IT" sz="1800" b="1" u="sng" dirty="0">
                <a:solidFill>
                  <a:srgbClr val="002060"/>
                </a:solidFill>
                <a:latin typeface="Garamond" pitchFamily="18" charset="0"/>
              </a:rPr>
              <a:t>per l’acquisizione di lavori oppure di servizi e forniture</a:t>
            </a:r>
            <a:r>
              <a:rPr lang="it-IT" sz="1800" b="1" dirty="0">
                <a:solidFill>
                  <a:srgbClr val="002060"/>
                </a:solidFill>
                <a:latin typeface="Garamond" pitchFamily="18" charset="0"/>
              </a:rPr>
              <a:t>. Le stazioni appaltanti e le centrali di committenza per svolgere attività di progettazione e affidamento devono essere qualificate almeno nella seconda fascia. Esse programmano la loro attività coordinandosi nel rispetto del principio di leale collaborazione.</a:t>
            </a:r>
            <a:endParaRPr lang="en-GB" altLang="it-IT" sz="1800" b="1" dirty="0">
              <a:solidFill>
                <a:srgbClr val="002060"/>
              </a:solidFill>
              <a:latin typeface="Garamond" pitchFamily="18" charset="0"/>
            </a:endParaRPr>
          </a:p>
        </p:txBody>
      </p:sp>
      <p:sp>
        <p:nvSpPr>
          <p:cNvPr id="5" name="Text Box 2">
            <a:extLst>
              <a:ext uri="{FF2B5EF4-FFF2-40B4-BE49-F238E27FC236}">
                <a16:creationId xmlns:a16="http://schemas.microsoft.com/office/drawing/2014/main" id="{38668FDE-D787-05D1-BAA8-E0A0746B1791}"/>
              </a:ext>
            </a:extLst>
          </p:cNvPr>
          <p:cNvSpPr txBox="1">
            <a:spLocks noChangeArrowheads="1"/>
          </p:cNvSpPr>
          <p:nvPr/>
        </p:nvSpPr>
        <p:spPr bwMode="auto">
          <a:xfrm>
            <a:off x="779895" y="933849"/>
            <a:ext cx="33601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err="1">
                <a:solidFill>
                  <a:srgbClr val="AD070F"/>
                </a:solidFill>
                <a:latin typeface="Garamond" pitchFamily="18" charset="0"/>
              </a:rPr>
              <a:t>D.Lgs</a:t>
            </a:r>
            <a:r>
              <a:rPr lang="en-GB" altLang="it-IT" sz="2200" b="1" i="1" dirty="0">
                <a:solidFill>
                  <a:srgbClr val="AD070F"/>
                </a:solidFill>
                <a:latin typeface="Garamond" pitchFamily="18" charset="0"/>
              </a:rPr>
              <a:t>. 36/2023</a:t>
            </a:r>
          </a:p>
        </p:txBody>
      </p:sp>
      <p:sp>
        <p:nvSpPr>
          <p:cNvPr id="8" name="Text Box 2">
            <a:extLst>
              <a:ext uri="{FF2B5EF4-FFF2-40B4-BE49-F238E27FC236}">
                <a16:creationId xmlns:a16="http://schemas.microsoft.com/office/drawing/2014/main" id="{59402918-1E44-8C30-DA67-088906001D64}"/>
              </a:ext>
            </a:extLst>
          </p:cNvPr>
          <p:cNvSpPr txBox="1">
            <a:spLocks noChangeArrowheads="1"/>
          </p:cNvSpPr>
          <p:nvPr/>
        </p:nvSpPr>
        <p:spPr bwMode="auto">
          <a:xfrm>
            <a:off x="5049893" y="957223"/>
            <a:ext cx="33601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err="1">
                <a:solidFill>
                  <a:srgbClr val="AD070F"/>
                </a:solidFill>
                <a:latin typeface="Garamond" pitchFamily="18" charset="0"/>
              </a:rPr>
              <a:t>D.Lgs</a:t>
            </a:r>
            <a:r>
              <a:rPr lang="en-GB" altLang="it-IT" sz="2200" b="1" i="1" dirty="0">
                <a:solidFill>
                  <a:srgbClr val="AD070F"/>
                </a:solidFill>
                <a:latin typeface="Garamond" pitchFamily="18" charset="0"/>
              </a:rPr>
              <a:t>. 209/2024</a:t>
            </a:r>
          </a:p>
        </p:txBody>
      </p:sp>
    </p:spTree>
    <p:extLst>
      <p:ext uri="{BB962C8B-B14F-4D97-AF65-F5344CB8AC3E}">
        <p14:creationId xmlns:p14="http://schemas.microsoft.com/office/powerpoint/2010/main" val="183209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3" grpId="0"/>
      <p:bldP spid="5"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29D04-8495-A5B5-FC97-1FE0C5251E79}"/>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63C4B8C0-B5C4-D381-E486-35345D502925}"/>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7B0E8AC2-CB23-9645-E215-7EF2807A96CA}"/>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0B81AEEF-D961-74A2-8D0C-BE4EEBCC91A8}"/>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F95B1778-A889-7FBB-38B8-471706545C6D}"/>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42DB286E-241C-732D-FA43-D83998EA5A9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61C5E4CA-575A-EE89-C045-F8CD44646D5B}"/>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3" name="Text Box 2">
            <a:extLst>
              <a:ext uri="{FF2B5EF4-FFF2-40B4-BE49-F238E27FC236}">
                <a16:creationId xmlns:a16="http://schemas.microsoft.com/office/drawing/2014/main" id="{92D3B3B5-3CBA-838E-7B10-5A0F369AE4B7}"/>
              </a:ext>
            </a:extLst>
          </p:cNvPr>
          <p:cNvSpPr txBox="1">
            <a:spLocks noChangeArrowheads="1"/>
          </p:cNvSpPr>
          <p:nvPr/>
        </p:nvSpPr>
        <p:spPr bwMode="auto">
          <a:xfrm>
            <a:off x="989856" y="1634206"/>
            <a:ext cx="21962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None/>
            </a:pPr>
            <a:r>
              <a:rPr lang="en-GB" altLang="it-IT" sz="2200" b="1" i="1" dirty="0">
                <a:solidFill>
                  <a:srgbClr val="C00000"/>
                </a:solidFill>
                <a:latin typeface="Garamond" pitchFamily="18" charset="0"/>
              </a:rPr>
              <a:t>DPCM 15 </a:t>
            </a:r>
            <a:r>
              <a:rPr lang="en-GB" altLang="it-IT" sz="2200" b="1" i="1" dirty="0" err="1">
                <a:solidFill>
                  <a:srgbClr val="C00000"/>
                </a:solidFill>
                <a:latin typeface="Garamond" pitchFamily="18" charset="0"/>
              </a:rPr>
              <a:t>marzo</a:t>
            </a:r>
            <a:r>
              <a:rPr lang="en-GB" altLang="it-IT" sz="2200" b="1" i="1" dirty="0">
                <a:solidFill>
                  <a:srgbClr val="C00000"/>
                </a:solidFill>
                <a:latin typeface="Garamond" pitchFamily="18" charset="0"/>
              </a:rPr>
              <a:t> 2024, n. 57</a:t>
            </a:r>
          </a:p>
        </p:txBody>
      </p:sp>
      <p:sp>
        <p:nvSpPr>
          <p:cNvPr id="11" name="Freccia a destra 10">
            <a:extLst>
              <a:ext uri="{FF2B5EF4-FFF2-40B4-BE49-F238E27FC236}">
                <a16:creationId xmlns:a16="http://schemas.microsoft.com/office/drawing/2014/main" id="{F7DBD13A-07F0-851D-B259-2C49B69B882D}"/>
              </a:ext>
            </a:extLst>
          </p:cNvPr>
          <p:cNvSpPr/>
          <p:nvPr/>
        </p:nvSpPr>
        <p:spPr>
          <a:xfrm>
            <a:off x="3472657" y="1856366"/>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Text Box 2">
            <a:extLst>
              <a:ext uri="{FF2B5EF4-FFF2-40B4-BE49-F238E27FC236}">
                <a16:creationId xmlns:a16="http://schemas.microsoft.com/office/drawing/2014/main" id="{9D09BD13-E0C3-966D-D5FE-E4F9DD89E2FF}"/>
              </a:ext>
            </a:extLst>
          </p:cNvPr>
          <p:cNvSpPr txBox="1">
            <a:spLocks noChangeArrowheads="1"/>
          </p:cNvSpPr>
          <p:nvPr/>
        </p:nvSpPr>
        <p:spPr bwMode="auto">
          <a:xfrm>
            <a:off x="4348480" y="1624046"/>
            <a:ext cx="430746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spcBef>
                <a:spcPct val="50000"/>
              </a:spcBef>
              <a:buNone/>
            </a:pPr>
            <a:r>
              <a:rPr lang="en-GB" altLang="it-IT" sz="1800" b="1" dirty="0" err="1">
                <a:solidFill>
                  <a:srgbClr val="002060"/>
                </a:solidFill>
                <a:latin typeface="Garamond" pitchFamily="18" charset="0"/>
              </a:rPr>
              <a:t>Regolamento</a:t>
            </a:r>
            <a:r>
              <a:rPr lang="en-GB" altLang="it-IT" sz="1800" b="1" dirty="0">
                <a:solidFill>
                  <a:srgbClr val="002060"/>
                </a:solidFill>
                <a:latin typeface="Garamond" pitchFamily="18" charset="0"/>
              </a:rPr>
              <a:t> di </a:t>
            </a:r>
            <a:r>
              <a:rPr lang="en-GB" altLang="it-IT" sz="1800" b="1" dirty="0" err="1">
                <a:solidFill>
                  <a:srgbClr val="002060"/>
                </a:solidFill>
                <a:latin typeface="Garamond" pitchFamily="18" charset="0"/>
              </a:rPr>
              <a:t>organizzazione</a:t>
            </a:r>
            <a:r>
              <a:rPr lang="en-GB" altLang="it-IT" sz="1800" b="1" dirty="0">
                <a:solidFill>
                  <a:srgbClr val="002060"/>
                </a:solidFill>
                <a:latin typeface="Garamond" pitchFamily="18" charset="0"/>
              </a:rPr>
              <a:t> del </a:t>
            </a:r>
            <a:r>
              <a:rPr lang="en-GB" altLang="it-IT" sz="1800" b="1" dirty="0" err="1">
                <a:solidFill>
                  <a:srgbClr val="002060"/>
                </a:solidFill>
                <a:latin typeface="Garamond" pitchFamily="18" charset="0"/>
              </a:rPr>
              <a:t>Ministero</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della</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cultura</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degli</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uffici</a:t>
            </a:r>
            <a:r>
              <a:rPr lang="en-GB" altLang="it-IT" sz="1800" b="1" dirty="0">
                <a:solidFill>
                  <a:srgbClr val="002060"/>
                </a:solidFill>
                <a:latin typeface="Garamond" pitchFamily="18" charset="0"/>
              </a:rPr>
              <a:t> di </a:t>
            </a:r>
            <a:r>
              <a:rPr lang="en-GB" altLang="it-IT" sz="1800" b="1" dirty="0" err="1">
                <a:solidFill>
                  <a:srgbClr val="002060"/>
                </a:solidFill>
                <a:latin typeface="Garamond" pitchFamily="18" charset="0"/>
              </a:rPr>
              <a:t>diretta</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collaborazione</a:t>
            </a:r>
            <a:r>
              <a:rPr lang="en-GB" altLang="it-IT" sz="1800" b="1" dirty="0">
                <a:solidFill>
                  <a:srgbClr val="002060"/>
                </a:solidFill>
                <a:latin typeface="Garamond" pitchFamily="18" charset="0"/>
              </a:rPr>
              <a:t> del Ministro e </a:t>
            </a:r>
            <a:r>
              <a:rPr lang="en-GB" altLang="it-IT" sz="1800" b="1" dirty="0" err="1">
                <a:solidFill>
                  <a:srgbClr val="002060"/>
                </a:solidFill>
                <a:latin typeface="Garamond" pitchFamily="18" charset="0"/>
              </a:rPr>
              <a:t>dell’Organismo</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indipendente</a:t>
            </a:r>
            <a:r>
              <a:rPr lang="en-GB" altLang="it-IT" sz="1800" b="1" dirty="0">
                <a:solidFill>
                  <a:srgbClr val="002060"/>
                </a:solidFill>
                <a:latin typeface="Garamond" pitchFamily="18" charset="0"/>
              </a:rPr>
              <a:t> di </a:t>
            </a:r>
            <a:r>
              <a:rPr lang="en-GB" altLang="it-IT" sz="1800" b="1" dirty="0" err="1">
                <a:solidFill>
                  <a:srgbClr val="002060"/>
                </a:solidFill>
                <a:latin typeface="Garamond" pitchFamily="18" charset="0"/>
              </a:rPr>
              <a:t>valutazione</a:t>
            </a:r>
            <a:r>
              <a:rPr lang="en-GB" altLang="it-IT" sz="1800" b="1" dirty="0">
                <a:solidFill>
                  <a:srgbClr val="002060"/>
                </a:solidFill>
                <a:latin typeface="Garamond" pitchFamily="18" charset="0"/>
              </a:rPr>
              <a:t> </a:t>
            </a:r>
            <a:r>
              <a:rPr lang="en-GB" altLang="it-IT" sz="1800" b="1" dirty="0" err="1">
                <a:solidFill>
                  <a:srgbClr val="002060"/>
                </a:solidFill>
                <a:latin typeface="Garamond" pitchFamily="18" charset="0"/>
              </a:rPr>
              <a:t>della</a:t>
            </a:r>
            <a:r>
              <a:rPr lang="en-GB" altLang="it-IT" sz="1800" b="1" dirty="0">
                <a:solidFill>
                  <a:srgbClr val="002060"/>
                </a:solidFill>
                <a:latin typeface="Garamond" pitchFamily="18" charset="0"/>
              </a:rPr>
              <a:t> performance</a:t>
            </a:r>
          </a:p>
        </p:txBody>
      </p:sp>
      <p:sp>
        <p:nvSpPr>
          <p:cNvPr id="16" name="Text Box 2">
            <a:extLst>
              <a:ext uri="{FF2B5EF4-FFF2-40B4-BE49-F238E27FC236}">
                <a16:creationId xmlns:a16="http://schemas.microsoft.com/office/drawing/2014/main" id="{841E85EC-2BDC-E507-9881-1342B3920959}"/>
              </a:ext>
            </a:extLst>
          </p:cNvPr>
          <p:cNvSpPr txBox="1">
            <a:spLocks noChangeArrowheads="1"/>
          </p:cNvSpPr>
          <p:nvPr/>
        </p:nvSpPr>
        <p:spPr bwMode="auto">
          <a:xfrm>
            <a:off x="700772" y="3842972"/>
            <a:ext cx="247516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rgbClr val="C00000"/>
                </a:solidFill>
                <a:latin typeface="Garamond" pitchFamily="18" charset="0"/>
              </a:rPr>
              <a:t>D.M. 5 </a:t>
            </a:r>
            <a:r>
              <a:rPr lang="en-GB" altLang="it-IT" sz="2200" b="1" i="1" dirty="0" err="1">
                <a:solidFill>
                  <a:srgbClr val="C00000"/>
                </a:solidFill>
                <a:latin typeface="Garamond" pitchFamily="18" charset="0"/>
              </a:rPr>
              <a:t>settembre</a:t>
            </a:r>
            <a:r>
              <a:rPr lang="en-GB" altLang="it-IT" sz="2200" b="1" i="1" dirty="0">
                <a:solidFill>
                  <a:srgbClr val="C00000"/>
                </a:solidFill>
                <a:latin typeface="Garamond" pitchFamily="18" charset="0"/>
              </a:rPr>
              <a:t> 2024, n. 270</a:t>
            </a:r>
          </a:p>
        </p:txBody>
      </p:sp>
      <p:sp>
        <p:nvSpPr>
          <p:cNvPr id="17" name="Freccia a destra 16">
            <a:extLst>
              <a:ext uri="{FF2B5EF4-FFF2-40B4-BE49-F238E27FC236}">
                <a16:creationId xmlns:a16="http://schemas.microsoft.com/office/drawing/2014/main" id="{8E38BC4A-E8C8-2698-5AE0-6AE2AC60443E}"/>
              </a:ext>
            </a:extLst>
          </p:cNvPr>
          <p:cNvSpPr/>
          <p:nvPr/>
        </p:nvSpPr>
        <p:spPr>
          <a:xfrm>
            <a:off x="3462497" y="4065132"/>
            <a:ext cx="690880" cy="32512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Text Box 2">
            <a:extLst>
              <a:ext uri="{FF2B5EF4-FFF2-40B4-BE49-F238E27FC236}">
                <a16:creationId xmlns:a16="http://schemas.microsoft.com/office/drawing/2014/main" id="{B4B9D7D2-0953-3624-07A1-F33D9A581D12}"/>
              </a:ext>
            </a:extLst>
          </p:cNvPr>
          <p:cNvSpPr txBox="1">
            <a:spLocks noChangeArrowheads="1"/>
          </p:cNvSpPr>
          <p:nvPr/>
        </p:nvSpPr>
        <p:spPr bwMode="auto">
          <a:xfrm>
            <a:off x="4338320" y="3832812"/>
            <a:ext cx="430746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None/>
            </a:pPr>
            <a:r>
              <a:rPr lang="it-IT" sz="1800" b="1" dirty="0">
                <a:solidFill>
                  <a:srgbClr val="002060"/>
                </a:solidFill>
                <a:latin typeface="Garamond" pitchFamily="18" charset="0"/>
              </a:rPr>
              <a:t>Articolazione degli uffici dirigenziali e degli istituti dotati di autonomia speciale di livello non generale del Ministero della cultura</a:t>
            </a:r>
            <a:endParaRPr lang="en-GB" altLang="it-IT" sz="1800" b="1" dirty="0">
              <a:solidFill>
                <a:srgbClr val="002060"/>
              </a:solidFill>
              <a:latin typeface="Garamond" pitchFamily="18" charset="0"/>
            </a:endParaRPr>
          </a:p>
        </p:txBody>
      </p:sp>
      <p:sp>
        <p:nvSpPr>
          <p:cNvPr id="2" name="Text Box 2">
            <a:extLst>
              <a:ext uri="{FF2B5EF4-FFF2-40B4-BE49-F238E27FC236}">
                <a16:creationId xmlns:a16="http://schemas.microsoft.com/office/drawing/2014/main" id="{F45AF51B-CF3E-6F72-0F16-97CA10E1F519}"/>
              </a:ext>
            </a:extLst>
          </p:cNvPr>
          <p:cNvSpPr txBox="1">
            <a:spLocks noChangeArrowheads="1"/>
          </p:cNvSpPr>
          <p:nvPr/>
        </p:nvSpPr>
        <p:spPr bwMode="auto">
          <a:xfrm>
            <a:off x="1142256" y="322442"/>
            <a:ext cx="75697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a:spcBef>
                <a:spcPct val="50000"/>
              </a:spcBef>
              <a:buNone/>
            </a:pPr>
            <a:r>
              <a:rPr lang="en-GB" altLang="it-IT" sz="2400" b="1" i="1" dirty="0">
                <a:solidFill>
                  <a:srgbClr val="111793"/>
                </a:solidFill>
                <a:latin typeface="Garamond" pitchFamily="18" charset="0"/>
              </a:rPr>
              <a:t>MINISTERO DELLA CULTURA</a:t>
            </a:r>
          </a:p>
        </p:txBody>
      </p:sp>
    </p:spTree>
    <p:extLst>
      <p:ext uri="{BB962C8B-B14F-4D97-AF65-F5344CB8AC3E}">
        <p14:creationId xmlns:p14="http://schemas.microsoft.com/office/powerpoint/2010/main" val="198662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 grpId="0"/>
      <p:bldP spid="16" grpId="0"/>
      <p:bldP spid="18"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C340A-1747-01D8-7853-1442B439526E}"/>
            </a:ext>
          </a:extLst>
        </p:cNvPr>
        <p:cNvGrpSpPr/>
        <p:nvPr/>
      </p:nvGrpSpPr>
      <p:grpSpPr>
        <a:xfrm>
          <a:off x="0" y="0"/>
          <a:ext cx="0" cy="0"/>
          <a:chOff x="0" y="0"/>
          <a:chExt cx="0" cy="0"/>
        </a:xfrm>
      </p:grpSpPr>
      <p:sp>
        <p:nvSpPr>
          <p:cNvPr id="4" name="Rettangolo 3">
            <a:extLst>
              <a:ext uri="{FF2B5EF4-FFF2-40B4-BE49-F238E27FC236}">
                <a16:creationId xmlns:a16="http://schemas.microsoft.com/office/drawing/2014/main" id="{2E828F7B-8E3D-012A-840A-5299E4E2230D}"/>
              </a:ext>
            </a:extLst>
          </p:cNvPr>
          <p:cNvSpPr/>
          <p:nvPr/>
        </p:nvSpPr>
        <p:spPr>
          <a:xfrm>
            <a:off x="13372" y="0"/>
            <a:ext cx="573310" cy="6858000"/>
          </a:xfrm>
          <a:prstGeom prst="rect">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CCCC"/>
              </a:solidFill>
            </a:endParaRPr>
          </a:p>
        </p:txBody>
      </p:sp>
      <p:sp>
        <p:nvSpPr>
          <p:cNvPr id="6" name="Google Shape;85;p1">
            <a:extLst>
              <a:ext uri="{FF2B5EF4-FFF2-40B4-BE49-F238E27FC236}">
                <a16:creationId xmlns:a16="http://schemas.microsoft.com/office/drawing/2014/main" id="{BBE3F719-409E-3BD3-DB20-C064A05FABE5}"/>
              </a:ext>
            </a:extLst>
          </p:cNvPr>
          <p:cNvSpPr/>
          <p:nvPr/>
        </p:nvSpPr>
        <p:spPr>
          <a:xfrm rot="10800000" flipH="1">
            <a:off x="635309" y="6261601"/>
            <a:ext cx="8432491" cy="579013"/>
          </a:xfrm>
          <a:prstGeom prst="rect">
            <a:avLst/>
          </a:prstGeom>
          <a:solidFill>
            <a:srgbClr val="2D489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endParaRPr sz="1200" b="0" i="0" u="none" strike="noStrike" cap="none">
              <a:solidFill>
                <a:srgbClr val="2D489D"/>
              </a:solidFill>
              <a:latin typeface="Calibri"/>
              <a:ea typeface="Calibri"/>
              <a:cs typeface="Calibri"/>
              <a:sym typeface="Calibri"/>
            </a:endParaRPr>
          </a:p>
        </p:txBody>
      </p:sp>
      <p:sp>
        <p:nvSpPr>
          <p:cNvPr id="7" name="Google Shape;88;p1">
            <a:extLst>
              <a:ext uri="{FF2B5EF4-FFF2-40B4-BE49-F238E27FC236}">
                <a16:creationId xmlns:a16="http://schemas.microsoft.com/office/drawing/2014/main" id="{4A2040C6-A360-FA10-098A-56167E754CC2}"/>
              </a:ext>
            </a:extLst>
          </p:cNvPr>
          <p:cNvSpPr txBox="1"/>
          <p:nvPr/>
        </p:nvSpPr>
        <p:spPr>
          <a:xfrm>
            <a:off x="779896" y="6297086"/>
            <a:ext cx="6015442" cy="492402"/>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SOPRINTENDENZA ARCHEOLOGIA, BELLE ARTI E PAESAGGIO </a:t>
            </a:r>
          </a:p>
          <a:p>
            <a:pPr marL="0" marR="0" lvl="0" indent="0" rtl="0">
              <a:spcBef>
                <a:spcPts val="0"/>
              </a:spcBef>
              <a:spcAft>
                <a:spcPts val="0"/>
              </a:spcAft>
              <a:buNone/>
            </a:pPr>
            <a:r>
              <a:rPr lang="it-IT"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rPr>
              <a:t>PER LE PROVINCE DI L’AQUILA E TERAMO</a:t>
            </a:r>
            <a:endParaRPr sz="1300" dirty="0">
              <a:solidFill>
                <a:schemeClr val="bg1"/>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sym typeface="Tahoma"/>
            </a:endParaRPr>
          </a:p>
        </p:txBody>
      </p:sp>
      <p:sp>
        <p:nvSpPr>
          <p:cNvPr id="9" name="Rettangolo 8">
            <a:extLst>
              <a:ext uri="{FF2B5EF4-FFF2-40B4-BE49-F238E27FC236}">
                <a16:creationId xmlns:a16="http://schemas.microsoft.com/office/drawing/2014/main" id="{3E071228-07C4-35D8-B0FB-167A16A4BCA0}"/>
              </a:ext>
            </a:extLst>
          </p:cNvPr>
          <p:cNvSpPr/>
          <p:nvPr/>
        </p:nvSpPr>
        <p:spPr>
          <a:xfrm>
            <a:off x="7408032" y="6297086"/>
            <a:ext cx="1583569" cy="4564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rgbClr val="0A33A6"/>
                </a:solidFill>
                <a:latin typeface="Garamond" panose="02020404030301010803" pitchFamily="18" charset="0"/>
              </a:rPr>
              <a:t>L’Aquila</a:t>
            </a:r>
          </a:p>
          <a:p>
            <a:pPr algn="ctr"/>
            <a:r>
              <a:rPr lang="it-IT" b="1" dirty="0">
                <a:solidFill>
                  <a:srgbClr val="0A33A6"/>
                </a:solidFill>
                <a:latin typeface="Garamond" panose="02020404030301010803" pitchFamily="18" charset="0"/>
              </a:rPr>
              <a:t>13 maggio 2025</a:t>
            </a:r>
          </a:p>
        </p:txBody>
      </p:sp>
      <p:pic>
        <p:nvPicPr>
          <p:cNvPr id="10" name="Picture 2" descr="Clicca sulla immagine per scaricare">
            <a:extLst>
              <a:ext uri="{FF2B5EF4-FFF2-40B4-BE49-F238E27FC236}">
                <a16:creationId xmlns:a16="http://schemas.microsoft.com/office/drawing/2014/main" id="{9783A90D-0959-E2D9-B8CA-A84850A5C62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1999" y="6287803"/>
            <a:ext cx="534245" cy="534245"/>
          </a:xfrm>
          <a:prstGeom prst="rect">
            <a:avLst/>
          </a:prstGeom>
          <a:noFill/>
          <a:extLst>
            <a:ext uri="{909E8E84-426E-40DD-AFC4-6F175D3DCCD1}">
              <a14:hiddenFill xmlns:a14="http://schemas.microsoft.com/office/drawing/2010/main">
                <a:solidFill>
                  <a:srgbClr val="FFFFFF"/>
                </a:solidFill>
              </a14:hiddenFill>
            </a:ext>
          </a:extLst>
        </p:spPr>
      </p:pic>
      <p:sp>
        <p:nvSpPr>
          <p:cNvPr id="12" name="Google Shape;88;p1">
            <a:extLst>
              <a:ext uri="{FF2B5EF4-FFF2-40B4-BE49-F238E27FC236}">
                <a16:creationId xmlns:a16="http://schemas.microsoft.com/office/drawing/2014/main" id="{8C3F88D8-7451-5C95-EDCA-0CEC09FE2820}"/>
              </a:ext>
            </a:extLst>
          </p:cNvPr>
          <p:cNvSpPr txBox="1"/>
          <p:nvPr/>
        </p:nvSpPr>
        <p:spPr>
          <a:xfrm rot="16200000">
            <a:off x="-2744340" y="2903070"/>
            <a:ext cx="5986857" cy="533479"/>
          </a:xfrm>
          <a:prstGeom prst="rect">
            <a:avLst/>
          </a:prstGeom>
          <a:noFill/>
          <a:ln>
            <a:noFill/>
          </a:ln>
        </p:spPr>
        <p:txBody>
          <a:bodyPr spcFirstLastPara="1" wrap="square" lIns="54000" tIns="0" rIns="0" bIns="0" anchor="t" anchorCtr="0">
            <a:spAutoFit/>
          </a:bodyPr>
          <a:lstStyle/>
          <a:p>
            <a:pPr marL="0" marR="0" lvl="0" indent="0" algn="ctr" defTabSz="914400" rtl="0" eaLnBrk="0" fontAlgn="base" latinLnBrk="0" hangingPunct="0">
              <a:lnSpc>
                <a:spcPct val="100000"/>
              </a:lnSpc>
              <a:spcBef>
                <a:spcPts val="400"/>
              </a:spcBef>
              <a:spcAft>
                <a:spcPct val="0"/>
              </a:spcAft>
              <a:buClrTx/>
              <a:buSzTx/>
              <a:buFontTx/>
              <a:buNone/>
              <a:tabLst/>
              <a:defRPr/>
            </a:pP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Gli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Appalti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Pubblici</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dopo il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correttivo</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 </a:t>
            </a:r>
            <a:r>
              <a:rPr kumimoji="0" lang="en-GB" altLang="it-IT" sz="1300" b="1" i="1" u="none" strike="noStrike" kern="1200" cap="none" spc="0" normalizeH="0" baseline="0" noProof="0" dirty="0" err="1">
                <a:ln>
                  <a:noFill/>
                </a:ln>
                <a:solidFill>
                  <a:srgbClr val="990000"/>
                </a:solidFill>
                <a:effectLst/>
                <a:uLnTx/>
                <a:uFillTx/>
                <a:latin typeface="Garamond" pitchFamily="18" charset="0"/>
                <a:ea typeface="+mn-ea"/>
                <a:cs typeface="+mn-cs"/>
              </a:rPr>
              <a:t>D.Lgs</a:t>
            </a:r>
            <a:r>
              <a:rPr kumimoji="0" lang="en-GB" altLang="it-IT" sz="1300" b="1" i="1" u="none" strike="noStrike" kern="1200" cap="none" spc="0" normalizeH="0" baseline="0" noProof="0" dirty="0">
                <a:ln>
                  <a:noFill/>
                </a:ln>
                <a:solidFill>
                  <a:srgbClr val="990000"/>
                </a:solidFill>
                <a:effectLst/>
                <a:uLnTx/>
                <a:uFillTx/>
                <a:latin typeface="Garamond" pitchFamily="18" charset="0"/>
                <a:ea typeface="+mn-ea"/>
                <a:cs typeface="+mn-cs"/>
              </a:rPr>
              <a:t>. 209/2024</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a:p>
            <a:pPr marL="0" marR="0" lvl="0" indent="0" algn="ctr" defTabSz="914400" rtl="0" eaLnBrk="0" fontAlgn="base" latinLnBrk="0" hangingPunct="0">
              <a:lnSpc>
                <a:spcPct val="100000"/>
              </a:lnSpc>
              <a:spcBef>
                <a:spcPts val="400"/>
              </a:spcBef>
              <a:spcAft>
                <a:spcPct val="0"/>
              </a:spcAft>
              <a:buClrTx/>
              <a:buSzTx/>
              <a:buFontTx/>
              <a:buNone/>
              <a:tabLst/>
              <a:defRPr/>
            </a:pPr>
            <a:r>
              <a:rPr lang="en-GB" altLang="it-IT" b="1" i="1" kern="1200" dirty="0" err="1">
                <a:solidFill>
                  <a:srgbClr val="990000"/>
                </a:solidFill>
                <a:latin typeface="Garamond" pitchFamily="18" charset="0"/>
                <a:ea typeface="+mn-ea"/>
                <a:cs typeface="+mn-cs"/>
              </a:rPr>
              <a:t>L’impatto</a:t>
            </a:r>
            <a:r>
              <a:rPr lang="en-GB" altLang="it-IT" b="1" i="1" kern="1200" dirty="0">
                <a:solidFill>
                  <a:srgbClr val="990000"/>
                </a:solidFill>
                <a:latin typeface="Garamond" pitchFamily="18" charset="0"/>
                <a:ea typeface="+mn-ea"/>
                <a:cs typeface="+mn-cs"/>
              </a:rPr>
              <a:t> del </a:t>
            </a:r>
            <a:r>
              <a:rPr lang="en-GB" altLang="it-IT" b="1" i="1" kern="1200" dirty="0" err="1">
                <a:solidFill>
                  <a:srgbClr val="990000"/>
                </a:solidFill>
                <a:latin typeface="Garamond" pitchFamily="18" charset="0"/>
                <a:ea typeface="+mn-ea"/>
                <a:cs typeface="+mn-cs"/>
              </a:rPr>
              <a:t>correttivo</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sulle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Soprintendenze</a:t>
            </a:r>
            <a:r>
              <a:rPr lang="en-GB" altLang="it-IT" b="1" i="1" kern="1200" dirty="0">
                <a:solidFill>
                  <a:srgbClr val="990000"/>
                </a:solidFill>
                <a:latin typeface="Garamond" pitchFamily="18" charset="0"/>
                <a:ea typeface="+mn-ea"/>
                <a:cs typeface="+mn-cs"/>
              </a:rPr>
              <a:t> </a:t>
            </a:r>
            <a:r>
              <a:rPr lang="en-GB" altLang="it-IT" b="1" i="1" kern="1200" dirty="0" err="1">
                <a:solidFill>
                  <a:srgbClr val="990000"/>
                </a:solidFill>
                <a:latin typeface="Garamond" pitchFamily="18" charset="0"/>
                <a:ea typeface="+mn-ea"/>
                <a:cs typeface="+mn-cs"/>
              </a:rPr>
              <a:t>capoluogo</a:t>
            </a:r>
            <a:r>
              <a:rPr lang="en-GB" altLang="it-IT" b="1" i="1" kern="1200" dirty="0">
                <a:solidFill>
                  <a:srgbClr val="990000"/>
                </a:solidFill>
                <a:latin typeface="Garamond" pitchFamily="18" charset="0"/>
                <a:ea typeface="+mn-ea"/>
                <a:cs typeface="+mn-cs"/>
              </a:rPr>
              <a:t> di </a:t>
            </a:r>
            <a:r>
              <a:rPr lang="en-GB" altLang="it-IT" b="1" i="1" kern="1200" dirty="0" err="1">
                <a:solidFill>
                  <a:srgbClr val="990000"/>
                </a:solidFill>
                <a:latin typeface="Garamond" pitchFamily="18" charset="0"/>
                <a:ea typeface="+mn-ea"/>
                <a:cs typeface="+mn-cs"/>
              </a:rPr>
              <a:t>Regione</a:t>
            </a:r>
            <a:endParaRPr kumimoji="0" lang="en-GB" altLang="it-IT" b="1" i="1" u="none" strike="noStrike" kern="1200" cap="none" spc="0" normalizeH="0" baseline="0" noProof="0" dirty="0">
              <a:ln>
                <a:noFill/>
              </a:ln>
              <a:solidFill>
                <a:srgbClr val="990000"/>
              </a:solidFill>
              <a:effectLst/>
              <a:uLnTx/>
              <a:uFillTx/>
              <a:latin typeface="Garamond" pitchFamily="18" charset="0"/>
              <a:ea typeface="+mn-ea"/>
              <a:cs typeface="+mn-cs"/>
            </a:endParaRPr>
          </a:p>
        </p:txBody>
      </p:sp>
      <p:sp>
        <p:nvSpPr>
          <p:cNvPr id="16" name="Text Box 2">
            <a:extLst>
              <a:ext uri="{FF2B5EF4-FFF2-40B4-BE49-F238E27FC236}">
                <a16:creationId xmlns:a16="http://schemas.microsoft.com/office/drawing/2014/main" id="{32BCA384-59F3-6951-BCD8-839E226C2DF3}"/>
              </a:ext>
            </a:extLst>
          </p:cNvPr>
          <p:cNvSpPr txBox="1">
            <a:spLocks noChangeArrowheads="1"/>
          </p:cNvSpPr>
          <p:nvPr/>
        </p:nvSpPr>
        <p:spPr bwMode="auto">
          <a:xfrm>
            <a:off x="700770" y="286349"/>
            <a:ext cx="80197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50000"/>
              </a:spcBef>
              <a:buFontTx/>
              <a:buNone/>
            </a:pPr>
            <a:r>
              <a:rPr lang="en-GB" altLang="it-IT" sz="2200" b="1" i="1" dirty="0">
                <a:solidFill>
                  <a:srgbClr val="C00000"/>
                </a:solidFill>
                <a:latin typeface="Garamond" pitchFamily="18" charset="0"/>
              </a:rPr>
              <a:t>Art. 3 del D.M. 5 </a:t>
            </a:r>
            <a:r>
              <a:rPr lang="en-GB" altLang="it-IT" sz="2200" b="1" i="1" dirty="0" err="1">
                <a:solidFill>
                  <a:srgbClr val="C00000"/>
                </a:solidFill>
                <a:latin typeface="Garamond" pitchFamily="18" charset="0"/>
              </a:rPr>
              <a:t>settembre</a:t>
            </a:r>
            <a:r>
              <a:rPr lang="en-GB" altLang="it-IT" sz="2200" b="1" i="1" dirty="0">
                <a:solidFill>
                  <a:srgbClr val="C00000"/>
                </a:solidFill>
                <a:latin typeface="Garamond" pitchFamily="18" charset="0"/>
              </a:rPr>
              <a:t> 2024, n. 270</a:t>
            </a:r>
          </a:p>
        </p:txBody>
      </p:sp>
      <p:sp>
        <p:nvSpPr>
          <p:cNvPr id="21" name="Text Box 2">
            <a:extLst>
              <a:ext uri="{FF2B5EF4-FFF2-40B4-BE49-F238E27FC236}">
                <a16:creationId xmlns:a16="http://schemas.microsoft.com/office/drawing/2014/main" id="{F28F29F4-0823-3055-BC14-31962A89ED0F}"/>
              </a:ext>
            </a:extLst>
          </p:cNvPr>
          <p:cNvSpPr txBox="1">
            <a:spLocks noChangeArrowheads="1"/>
          </p:cNvSpPr>
          <p:nvPr/>
        </p:nvSpPr>
        <p:spPr bwMode="auto">
          <a:xfrm>
            <a:off x="779896" y="902556"/>
            <a:ext cx="8211705"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500" b="1" dirty="0">
                <a:solidFill>
                  <a:srgbClr val="002060"/>
                </a:solidFill>
                <a:latin typeface="Garamond" pitchFamily="18" charset="0"/>
              </a:rPr>
              <a:t>1. ….. Il Soprintendente Archeologia, belle arti e paesaggio:</a:t>
            </a:r>
          </a:p>
          <a:p>
            <a:pPr algn="just">
              <a:spcBef>
                <a:spcPts val="300"/>
              </a:spcBef>
              <a:buNone/>
            </a:pPr>
            <a:r>
              <a:rPr lang="it-IT" altLang="it-IT" sz="1500" b="1" dirty="0">
                <a:solidFill>
                  <a:srgbClr val="002060"/>
                </a:solidFill>
                <a:latin typeface="Garamond" pitchFamily="18" charset="0"/>
              </a:rPr>
              <a:t>a)</a:t>
            </a:r>
          </a:p>
          <a:p>
            <a:pPr algn="just">
              <a:spcBef>
                <a:spcPts val="300"/>
              </a:spcBef>
              <a:buNone/>
            </a:pPr>
            <a:r>
              <a:rPr lang="it-IT" altLang="it-IT" sz="1500" b="1" dirty="0">
                <a:solidFill>
                  <a:srgbClr val="002060"/>
                </a:solidFill>
                <a:latin typeface="Garamond" pitchFamily="18" charset="0"/>
              </a:rPr>
              <a:t>b)</a:t>
            </a:r>
          </a:p>
          <a:p>
            <a:pPr algn="just">
              <a:spcBef>
                <a:spcPts val="300"/>
              </a:spcBef>
              <a:buNone/>
            </a:pPr>
            <a:r>
              <a:rPr lang="it-IT" sz="1500" b="1" u="sng" dirty="0">
                <a:solidFill>
                  <a:srgbClr val="002060"/>
                </a:solidFill>
                <a:latin typeface="Garamond" pitchFamily="18" charset="0"/>
              </a:rPr>
              <a:t>...</a:t>
            </a:r>
          </a:p>
          <a:p>
            <a:pPr algn="just">
              <a:spcBef>
                <a:spcPts val="300"/>
              </a:spcBef>
              <a:buNone/>
            </a:pPr>
            <a:r>
              <a:rPr lang="it-IT" sz="1500" b="1" u="sng" dirty="0">
                <a:solidFill>
                  <a:srgbClr val="002060"/>
                </a:solidFill>
                <a:latin typeface="Garamond" pitchFamily="18" charset="0"/>
              </a:rPr>
              <a:t>y) svolge le funzioni di stazione appaltante </a:t>
            </a:r>
            <a:r>
              <a:rPr lang="it-IT" sz="1500" b="1" dirty="0">
                <a:solidFill>
                  <a:srgbClr val="002060"/>
                </a:solidFill>
                <a:latin typeface="Garamond" pitchFamily="18" charset="0"/>
              </a:rPr>
              <a:t>in relazione agli interventi da effettuarsi con fondi dello Stato o affidati in gestione allo Stato sui beni culturali in consegna o presenti nel territorio di competenza, che non siano di competenza degli altri uffici periferici del Ministero, per l’affidamento di lavori e l’acquisto di beni e servizi nell’ambito delle procedure di cui al decreto legislativo 31 marzo 2023, n. 36, e </a:t>
            </a:r>
            <a:r>
              <a:rPr lang="it-IT" sz="1500" b="1" u="sng" dirty="0">
                <a:solidFill>
                  <a:srgbClr val="002060"/>
                </a:solidFill>
                <a:latin typeface="Garamond" pitchFamily="18" charset="0"/>
              </a:rPr>
              <a:t>nei limiti delle soglie del sistema di qualificazione delle stazioni appaltanti definiti dalla vigente normativa</a:t>
            </a:r>
            <a:endParaRPr lang="it-IT" altLang="it-IT" sz="1500" b="1" u="sng" dirty="0">
              <a:solidFill>
                <a:srgbClr val="002060"/>
              </a:solidFill>
              <a:latin typeface="Garamond" pitchFamily="18" charset="0"/>
            </a:endParaRPr>
          </a:p>
          <a:p>
            <a:endParaRPr lang="en-GB" altLang="it-IT" sz="1500" b="1" dirty="0">
              <a:solidFill>
                <a:srgbClr val="002060"/>
              </a:solidFill>
              <a:latin typeface="Garamond" pitchFamily="18" charset="0"/>
            </a:endParaRPr>
          </a:p>
        </p:txBody>
      </p:sp>
      <p:sp>
        <p:nvSpPr>
          <p:cNvPr id="2" name="Text Box 2">
            <a:extLst>
              <a:ext uri="{FF2B5EF4-FFF2-40B4-BE49-F238E27FC236}">
                <a16:creationId xmlns:a16="http://schemas.microsoft.com/office/drawing/2014/main" id="{37FB86DE-02E5-E0A8-FE27-58B78E3BA4BE}"/>
              </a:ext>
            </a:extLst>
          </p:cNvPr>
          <p:cNvSpPr txBox="1">
            <a:spLocks noChangeArrowheads="1"/>
          </p:cNvSpPr>
          <p:nvPr/>
        </p:nvSpPr>
        <p:spPr bwMode="auto">
          <a:xfrm>
            <a:off x="740832" y="3836487"/>
            <a:ext cx="8326968" cy="2331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a:spcBef>
                <a:spcPct val="20000"/>
              </a:spcBef>
              <a:buChar char="•"/>
              <a:defRPr sz="3200">
                <a:solidFill>
                  <a:schemeClr val="tx1"/>
                </a:solidFill>
                <a:latin typeface="Times New Roman" pitchFamily="18" charset="0"/>
              </a:defRPr>
            </a:lvl1pPr>
            <a:lvl2pPr marL="742950" indent="-285750" algn="l">
              <a:spcBef>
                <a:spcPct val="20000"/>
              </a:spcBef>
              <a:buChar char="–"/>
              <a:defRPr sz="2800">
                <a:solidFill>
                  <a:schemeClr val="tx1"/>
                </a:solidFill>
                <a:latin typeface="Times New Roman" pitchFamily="18" charset="0"/>
              </a:defRPr>
            </a:lvl2pPr>
            <a:lvl3pPr marL="1143000" indent="-228600" algn="l">
              <a:spcBef>
                <a:spcPct val="20000"/>
              </a:spcBef>
              <a:buChar char="•"/>
              <a:defRPr sz="2400">
                <a:solidFill>
                  <a:schemeClr val="tx1"/>
                </a:solidFill>
                <a:latin typeface="Times New Roman" pitchFamily="18" charset="0"/>
              </a:defRPr>
            </a:lvl3pPr>
            <a:lvl4pPr marL="1600200" indent="-228600" algn="l">
              <a:spcBef>
                <a:spcPct val="20000"/>
              </a:spcBef>
              <a:buChar char="–"/>
              <a:defRPr sz="2000">
                <a:solidFill>
                  <a:schemeClr val="tx1"/>
                </a:solidFill>
                <a:latin typeface="Times New Roman" pitchFamily="18" charset="0"/>
              </a:defRPr>
            </a:lvl4pPr>
            <a:lvl5pPr marL="2057400" indent="-228600" algn="l">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just">
              <a:buNone/>
            </a:pPr>
            <a:r>
              <a:rPr lang="it-IT" sz="1500" b="1" dirty="0">
                <a:solidFill>
                  <a:srgbClr val="002060"/>
                </a:solidFill>
                <a:latin typeface="Garamond" pitchFamily="18" charset="0"/>
              </a:rPr>
              <a:t>Il Soprintendente Archeologia, belle arti e paesaggio degli uffici di cui all’allegato 3, inoltre, esercita, nell’ambito del territorio regionale, le seguenti funzioni:</a:t>
            </a:r>
          </a:p>
          <a:p>
            <a:pPr algn="just">
              <a:spcBef>
                <a:spcPts val="300"/>
              </a:spcBef>
              <a:buNone/>
            </a:pPr>
            <a:r>
              <a:rPr lang="it-IT" altLang="it-IT" sz="1500" b="1" dirty="0">
                <a:solidFill>
                  <a:srgbClr val="002060"/>
                </a:solidFill>
                <a:latin typeface="Garamond" pitchFamily="18" charset="0"/>
              </a:rPr>
              <a:t>a)</a:t>
            </a:r>
          </a:p>
          <a:p>
            <a:pPr algn="just">
              <a:spcBef>
                <a:spcPts val="300"/>
              </a:spcBef>
              <a:buNone/>
            </a:pPr>
            <a:r>
              <a:rPr lang="it-IT" altLang="it-IT" sz="1500" b="1" dirty="0">
                <a:solidFill>
                  <a:srgbClr val="002060"/>
                </a:solidFill>
                <a:latin typeface="Garamond" pitchFamily="18" charset="0"/>
              </a:rPr>
              <a:t>b)</a:t>
            </a:r>
          </a:p>
          <a:p>
            <a:pPr algn="just">
              <a:spcBef>
                <a:spcPts val="300"/>
              </a:spcBef>
              <a:buNone/>
            </a:pPr>
            <a:r>
              <a:rPr lang="it-IT" sz="1500" b="1" u="sng" dirty="0">
                <a:solidFill>
                  <a:srgbClr val="002060"/>
                </a:solidFill>
                <a:latin typeface="Garamond" pitchFamily="18" charset="0"/>
              </a:rPr>
              <a:t>...</a:t>
            </a:r>
          </a:p>
          <a:p>
            <a:pPr algn="just">
              <a:buNone/>
            </a:pPr>
            <a:r>
              <a:rPr lang="it-IT" sz="1500" b="1" u="sng" dirty="0">
                <a:solidFill>
                  <a:srgbClr val="002060"/>
                </a:solidFill>
                <a:latin typeface="Garamond" pitchFamily="18" charset="0"/>
              </a:rPr>
              <a:t>e) può svolgere la funzione di stazione appaltante o di centrale di committenza anche per gli altri istituti del Ministero presenti sul territorio regionale</a:t>
            </a:r>
            <a:r>
              <a:rPr lang="it-IT" sz="1500" b="1" dirty="0">
                <a:solidFill>
                  <a:srgbClr val="002060"/>
                </a:solidFill>
                <a:latin typeface="Garamond" pitchFamily="18" charset="0"/>
              </a:rPr>
              <a:t>, nei limiti delle soglie del sistema di qualificazione delle stazioni appaltanti definiti dalla vigente normativa, sulla base di disciplinari di accordo con gli istituti; </a:t>
            </a:r>
            <a:endParaRPr lang="en-GB" altLang="it-IT" sz="1500" b="1" dirty="0">
              <a:solidFill>
                <a:srgbClr val="002060"/>
              </a:solidFill>
              <a:latin typeface="Garamond" pitchFamily="18" charset="0"/>
            </a:endParaRPr>
          </a:p>
        </p:txBody>
      </p:sp>
    </p:spTree>
    <p:extLst>
      <p:ext uri="{BB962C8B-B14F-4D97-AF65-F5344CB8AC3E}">
        <p14:creationId xmlns:p14="http://schemas.microsoft.com/office/powerpoint/2010/main" val="27879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P spid="2" grpId="0"/>
    </p:bldLst>
  </p:timing>
</p:sld>
</file>

<file path=ppt/theme/theme1.xml><?xml version="1.0" encoding="utf-8"?>
<a:theme xmlns:a="http://schemas.openxmlformats.org/drawingml/2006/main" name="Tema di Office">
  <a:themeElements>
    <a:clrScheme name="Tema di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TM10001115[[fn=Pacco]]</Template>
  <TotalTime>4761</TotalTime>
  <Words>4365</Words>
  <Application>Microsoft Office PowerPoint</Application>
  <PresentationFormat>Presentazione su schermo (4:3)</PresentationFormat>
  <Paragraphs>297</Paragraphs>
  <Slides>23</Slides>
  <Notes>23</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23</vt:i4>
      </vt:variant>
    </vt:vector>
  </HeadingPairs>
  <TitlesOfParts>
    <vt:vector size="27" baseType="lpstr">
      <vt:lpstr>Arial</vt:lpstr>
      <vt:lpstr>Garamond</vt:lpstr>
      <vt:lpstr>Calibri</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Cristina Collettini</dc:creator>
  <cp:lastModifiedBy>COLLETTINI CRISTINA</cp:lastModifiedBy>
  <cp:revision>222</cp:revision>
  <cp:lastPrinted>2025-03-20T16:19:17Z</cp:lastPrinted>
  <dcterms:created xsi:type="dcterms:W3CDTF">2021-12-12T17:41:07Z</dcterms:created>
  <dcterms:modified xsi:type="dcterms:W3CDTF">2025-05-11T16:48:35Z</dcterms:modified>
</cp:coreProperties>
</file>